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96" r:id="rId2"/>
    <p:sldId id="297" r:id="rId3"/>
    <p:sldId id="298" r:id="rId4"/>
    <p:sldId id="299" r:id="rId5"/>
    <p:sldId id="300" r:id="rId6"/>
    <p:sldId id="303" r:id="rId7"/>
    <p:sldId id="304" r:id="rId8"/>
  </p:sldIdLst>
  <p:sldSz cx="9144000" cy="6858000" type="screen4x3"/>
  <p:notesSz cx="6669088" cy="9926638"/>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737" autoAdjust="0"/>
  </p:normalViewPr>
  <p:slideViewPr>
    <p:cSldViewPr>
      <p:cViewPr varScale="1">
        <p:scale>
          <a:sx n="81" d="100"/>
          <a:sy n="81" d="100"/>
        </p:scale>
        <p:origin x="1502" y="48"/>
      </p:cViewPr>
      <p:guideLst>
        <p:guide orient="horz" pos="2160"/>
        <p:guide pos="2880"/>
      </p:guideLst>
    </p:cSldViewPr>
  </p:slideViewPr>
  <p:outlineViewPr>
    <p:cViewPr>
      <p:scale>
        <a:sx n="33" d="100"/>
        <a:sy n="33" d="100"/>
      </p:scale>
      <p:origin x="0" y="375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vl1pPr>
          </a:lstStyle>
          <a:p>
            <a:fld id="{C0B491B0-1628-4261-AF4E-29773871059D}" type="datetimeFigureOut">
              <a:rPr lang="nl-BE" smtClean="0"/>
              <a:pPr/>
              <a:t>20/05/2020</a:t>
            </a:fld>
            <a:endParaRPr lang="nl-BE"/>
          </a:p>
        </p:txBody>
      </p:sp>
      <p:sp>
        <p:nvSpPr>
          <p:cNvPr id="4" name="Tijdelijke aanduiding voor dia-afbeelding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66909" y="4715153"/>
            <a:ext cx="5335270" cy="4466987"/>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vl1pPr>
          </a:lstStyle>
          <a:p>
            <a:fld id="{D8B8E0F9-83B0-432F-9BDC-B2764A6300B6}" type="slidenum">
              <a:rPr lang="nl-BE" smtClean="0"/>
              <a:pPr/>
              <a:t>‹nr.›</a:t>
            </a:fld>
            <a:endParaRPr lang="nl-BE"/>
          </a:p>
        </p:txBody>
      </p:sp>
    </p:spTree>
    <p:extLst>
      <p:ext uri="{BB962C8B-B14F-4D97-AF65-F5344CB8AC3E}">
        <p14:creationId xmlns:p14="http://schemas.microsoft.com/office/powerpoint/2010/main" val="1171431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nl-BE"/>
          </a:p>
        </p:txBody>
      </p:sp>
      <p:sp>
        <p:nvSpPr>
          <p:cNvPr id="4" name="Tijdelijke aanduiding voor datum 3"/>
          <p:cNvSpPr>
            <a:spLocks noGrp="1"/>
          </p:cNvSpPr>
          <p:nvPr>
            <p:ph type="dt" sz="half" idx="10"/>
          </p:nvPr>
        </p:nvSpPr>
        <p:spPr/>
        <p:txBody>
          <a:bodyPr/>
          <a:lstStyle/>
          <a:p>
            <a:fld id="{1A9B9AFD-2784-4492-8F00-7E4107E0565B}" type="datetimeFigureOut">
              <a:rPr lang="nl-BE" smtClean="0"/>
              <a:pPr/>
              <a:t>20/05/2020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4791DAA4-3E4D-4515-A689-E554AB61298C}" type="slidenum">
              <a:rPr lang="nl-BE" smtClean="0"/>
              <a:pPr/>
              <a:t>‹nr.›</a:t>
            </a:fld>
            <a:endParaRPr lang="nl-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A9B9AFD-2784-4492-8F00-7E4107E0565B}" type="datetimeFigureOut">
              <a:rPr lang="nl-BE" smtClean="0"/>
              <a:pPr/>
              <a:t>20/05/2020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4791DAA4-3E4D-4515-A689-E554AB61298C}" type="slidenum">
              <a:rPr lang="nl-BE" smtClean="0"/>
              <a:pPr/>
              <a:t>‹nr.›</a:t>
            </a:fld>
            <a:endParaRPr lang="nl-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A9B9AFD-2784-4492-8F00-7E4107E0565B}" type="datetimeFigureOut">
              <a:rPr lang="nl-BE" smtClean="0"/>
              <a:pPr/>
              <a:t>20/05/2020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4791DAA4-3E4D-4515-A689-E554AB61298C}" type="slidenum">
              <a:rPr lang="nl-BE" smtClean="0"/>
              <a:pPr/>
              <a:t>‹nr.›</a:t>
            </a:fld>
            <a:endParaRPr lang="nl-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A9B9AFD-2784-4492-8F00-7E4107E0565B}" type="datetimeFigureOut">
              <a:rPr lang="nl-BE" smtClean="0"/>
              <a:pPr/>
              <a:t>20/05/2020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4791DAA4-3E4D-4515-A689-E554AB61298C}" type="slidenum">
              <a:rPr lang="nl-BE" smtClean="0"/>
              <a:pPr/>
              <a:t>‹nr.›</a:t>
            </a:fld>
            <a:endParaRPr lang="nl-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A9B9AFD-2784-4492-8F00-7E4107E0565B}" type="datetimeFigureOut">
              <a:rPr lang="nl-BE" smtClean="0"/>
              <a:pPr/>
              <a:t>20/05/2020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4791DAA4-3E4D-4515-A689-E554AB61298C}" type="slidenum">
              <a:rPr lang="nl-BE" smtClean="0"/>
              <a:pPr/>
              <a:t>‹nr.›</a:t>
            </a:fld>
            <a:endParaRPr lang="nl-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1A9B9AFD-2784-4492-8F00-7E4107E0565B}" type="datetimeFigureOut">
              <a:rPr lang="nl-BE" smtClean="0"/>
              <a:pPr/>
              <a:t>20/05/2020</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4791DAA4-3E4D-4515-A689-E554AB61298C}" type="slidenum">
              <a:rPr lang="nl-BE" smtClean="0"/>
              <a:pPr/>
              <a:t>‹nr.›</a:t>
            </a:fld>
            <a:endParaRPr lang="nl-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1A9B9AFD-2784-4492-8F00-7E4107E0565B}" type="datetimeFigureOut">
              <a:rPr lang="nl-BE" smtClean="0"/>
              <a:pPr/>
              <a:t>20/05/2020</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4791DAA4-3E4D-4515-A689-E554AB61298C}" type="slidenum">
              <a:rPr lang="nl-BE" smtClean="0"/>
              <a:pPr/>
              <a:t>‹nr.›</a:t>
            </a:fld>
            <a:endParaRPr lang="nl-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1A9B9AFD-2784-4492-8F00-7E4107E0565B}" type="datetimeFigureOut">
              <a:rPr lang="nl-BE" smtClean="0"/>
              <a:pPr/>
              <a:t>20/05/2020</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4791DAA4-3E4D-4515-A689-E554AB61298C}" type="slidenum">
              <a:rPr lang="nl-BE" smtClean="0"/>
              <a:pPr/>
              <a:t>‹nr.›</a:t>
            </a:fld>
            <a:endParaRPr lang="nl-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A9B9AFD-2784-4492-8F00-7E4107E0565B}" type="datetimeFigureOut">
              <a:rPr lang="nl-BE" smtClean="0"/>
              <a:pPr/>
              <a:t>20/05/2020</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4791DAA4-3E4D-4515-A689-E554AB61298C}" type="slidenum">
              <a:rPr lang="nl-BE" smtClean="0"/>
              <a:pPr/>
              <a:t>‹nr.›</a:t>
            </a:fld>
            <a:endParaRPr lang="nl-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A9B9AFD-2784-4492-8F00-7E4107E0565B}" type="datetimeFigureOut">
              <a:rPr lang="nl-BE" smtClean="0"/>
              <a:pPr/>
              <a:t>20/05/2020</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4791DAA4-3E4D-4515-A689-E554AB61298C}" type="slidenum">
              <a:rPr lang="nl-BE" smtClean="0"/>
              <a:pPr/>
              <a:t>‹nr.›</a:t>
            </a:fld>
            <a:endParaRPr lang="nl-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A9B9AFD-2784-4492-8F00-7E4107E0565B}" type="datetimeFigureOut">
              <a:rPr lang="nl-BE" smtClean="0"/>
              <a:pPr/>
              <a:t>20/05/2020</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4791DAA4-3E4D-4515-A689-E554AB61298C}" type="slidenum">
              <a:rPr lang="nl-BE" smtClean="0"/>
              <a:pPr/>
              <a:t>‹nr.›</a:t>
            </a:fld>
            <a:endParaRPr lang="nl-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9B9AFD-2784-4492-8F00-7E4107E0565B}" type="datetimeFigureOut">
              <a:rPr lang="nl-BE" smtClean="0"/>
              <a:pPr/>
              <a:t>20/05/2020</a:t>
            </a:fld>
            <a:endParaRPr lang="nl-BE"/>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91DAA4-3E4D-4515-A689-E554AB61298C}" type="slidenum">
              <a:rPr lang="nl-BE" smtClean="0"/>
              <a:pPr/>
              <a:t>‹nr.›</a:t>
            </a:fld>
            <a:endParaRPr lang="nl-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schooltv.nl/video/de-kernramp-van-fukushima-een-van-de-grootste-natuurrampen-in-japan/" TargetMode="External"/><Relationship Id="rId3" Type="http://schemas.openxmlformats.org/officeDocument/2006/relationships/audio" Target="../media/media1.m4a"/><Relationship Id="rId7" Type="http://schemas.openxmlformats.org/officeDocument/2006/relationships/image" Target="../media/image3.jpe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jpeg"/><Relationship Id="rId11" Type="http://schemas.openxmlformats.org/officeDocument/2006/relationships/image" Target="../media/image6.png"/><Relationship Id="rId5" Type="http://schemas.openxmlformats.org/officeDocument/2006/relationships/image" Target="../media/image1.jpeg"/><Relationship Id="rId10" Type="http://schemas.openxmlformats.org/officeDocument/2006/relationships/image" Target="../media/image5.jpeg"/><Relationship Id="rId4" Type="http://schemas.openxmlformats.org/officeDocument/2006/relationships/slideLayout" Target="../slideLayouts/slideLayout2.xml"/><Relationship Id="rId9" Type="http://schemas.openxmlformats.org/officeDocument/2006/relationships/image" Target="../media/image4.jpeg"/></Relationships>
</file>

<file path=ppt/slides/_rels/slide2.xml.rels><?xml version="1.0" encoding="UTF-8" standalone="yes"?>
<Relationships xmlns="http://schemas.openxmlformats.org/package/2006/relationships"><Relationship Id="rId8" Type="http://schemas.openxmlformats.org/officeDocument/2006/relationships/hyperlink" Target="https://schooltv.nl/video/steenkoolmijnen-vroeger-werkten-nederlanders-diep-onder-de-grond/#q=steenkoolmijn" TargetMode="External"/><Relationship Id="rId3" Type="http://schemas.openxmlformats.org/officeDocument/2006/relationships/slideLayout" Target="../slideLayouts/slideLayout5.xml"/><Relationship Id="rId7" Type="http://schemas.openxmlformats.org/officeDocument/2006/relationships/image" Target="../media/image9.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hyperlink" Target="https://www.youtube.com/watch?v=sIYjIw6VmvE" TargetMode="Externa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11.jpe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audio" Target="../media/media4.m4a"/><Relationship Id="rId7" Type="http://schemas.openxmlformats.org/officeDocument/2006/relationships/image" Target="../media/image14.jpe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slideLayout" Target="../slideLayouts/slideLayout7.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6.png"/><Relationship Id="rId3" Type="http://schemas.openxmlformats.org/officeDocument/2006/relationships/audio" Target="../media/media5.m4a"/><Relationship Id="rId7" Type="http://schemas.openxmlformats.org/officeDocument/2006/relationships/image" Target="../media/image14.jpeg"/><Relationship Id="rId12" Type="http://schemas.openxmlformats.org/officeDocument/2006/relationships/image" Target="../media/image19.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slideLayout" Target="../slideLayouts/slideLayout7.xml"/><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1.png"/><Relationship Id="rId5" Type="http://schemas.openxmlformats.org/officeDocument/2006/relationships/hyperlink" Target="https://youtu.be/K3p_CyT0JZY?list=PLiBhru9DzrzSzm3-gXnFD3FIaKBXoAFZD" TargetMode="Externa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computer.jpg"/>
          <p:cNvPicPr>
            <a:picLocks noGrp="1" noChangeAspect="1"/>
          </p:cNvPicPr>
          <p:nvPr>
            <p:ph idx="1"/>
          </p:nvPr>
        </p:nvPicPr>
        <p:blipFill>
          <a:blip r:embed="rId5" cstate="print"/>
          <a:stretch>
            <a:fillRect/>
          </a:stretch>
        </p:blipFill>
        <p:spPr>
          <a:xfrm>
            <a:off x="714348" y="142852"/>
            <a:ext cx="1071569" cy="1067782"/>
          </a:xfrm>
        </p:spPr>
      </p:pic>
      <p:pic>
        <p:nvPicPr>
          <p:cNvPr id="5" name="Afbeelding 4" descr="Simca-Aronde-P60-1300-1960.jpg"/>
          <p:cNvPicPr>
            <a:picLocks noChangeAspect="1"/>
          </p:cNvPicPr>
          <p:nvPr/>
        </p:nvPicPr>
        <p:blipFill>
          <a:blip r:embed="rId6" cstate="print"/>
          <a:stretch>
            <a:fillRect/>
          </a:stretch>
        </p:blipFill>
        <p:spPr>
          <a:xfrm>
            <a:off x="357158" y="1357298"/>
            <a:ext cx="1571636" cy="1037280"/>
          </a:xfrm>
          <a:prstGeom prst="rect">
            <a:avLst/>
          </a:prstGeom>
        </p:spPr>
      </p:pic>
      <p:pic>
        <p:nvPicPr>
          <p:cNvPr id="6" name="Afbeelding 5" descr="800px-ISS_after_completion_(as_of_June_2006).jpg"/>
          <p:cNvPicPr>
            <a:picLocks noChangeAspect="1"/>
          </p:cNvPicPr>
          <p:nvPr/>
        </p:nvPicPr>
        <p:blipFill>
          <a:blip r:embed="rId7" cstate="print"/>
          <a:stretch>
            <a:fillRect/>
          </a:stretch>
        </p:blipFill>
        <p:spPr>
          <a:xfrm>
            <a:off x="357158" y="2571744"/>
            <a:ext cx="1785950" cy="1339463"/>
          </a:xfrm>
          <a:prstGeom prst="rect">
            <a:avLst/>
          </a:prstGeom>
        </p:spPr>
      </p:pic>
      <p:pic>
        <p:nvPicPr>
          <p:cNvPr id="8" name="Afbeelding 7" descr="media_xl_4124622.jpg">
            <a:hlinkClick r:id="rId8"/>
          </p:cNvPr>
          <p:cNvPicPr>
            <a:picLocks noChangeAspect="1"/>
          </p:cNvPicPr>
          <p:nvPr/>
        </p:nvPicPr>
        <p:blipFill>
          <a:blip r:embed="rId9"/>
          <a:stretch>
            <a:fillRect/>
          </a:stretch>
        </p:blipFill>
        <p:spPr>
          <a:xfrm>
            <a:off x="357158" y="4143380"/>
            <a:ext cx="2071702" cy="1168652"/>
          </a:xfrm>
          <a:prstGeom prst="rect">
            <a:avLst/>
          </a:prstGeom>
        </p:spPr>
      </p:pic>
      <p:sp>
        <p:nvSpPr>
          <p:cNvPr id="9" name="Tekstvak 8"/>
          <p:cNvSpPr txBox="1"/>
          <p:nvPr/>
        </p:nvSpPr>
        <p:spPr>
          <a:xfrm>
            <a:off x="7715272" y="571480"/>
            <a:ext cx="1000132" cy="5078313"/>
          </a:xfrm>
          <a:prstGeom prst="rect">
            <a:avLst/>
          </a:prstGeom>
          <a:noFill/>
        </p:spPr>
        <p:txBody>
          <a:bodyPr wrap="square" rtlCol="0">
            <a:spAutoFit/>
          </a:bodyPr>
          <a:lstStyle/>
          <a:p>
            <a:r>
              <a:rPr lang="nl-BE" b="1" dirty="0"/>
              <a:t>70</a:t>
            </a:r>
          </a:p>
          <a:p>
            <a:endParaRPr lang="nl-BE" b="1" dirty="0"/>
          </a:p>
          <a:p>
            <a:endParaRPr lang="nl-BE" b="1" dirty="0"/>
          </a:p>
          <a:p>
            <a:endParaRPr lang="nl-BE" b="1" dirty="0"/>
          </a:p>
          <a:p>
            <a:r>
              <a:rPr lang="nl-BE" b="1" dirty="0"/>
              <a:t>90</a:t>
            </a:r>
          </a:p>
          <a:p>
            <a:endParaRPr lang="nl-BE" b="1" dirty="0"/>
          </a:p>
          <a:p>
            <a:endParaRPr lang="nl-BE" b="1" dirty="0"/>
          </a:p>
          <a:p>
            <a:endParaRPr lang="nl-BE" b="1" dirty="0"/>
          </a:p>
          <a:p>
            <a:r>
              <a:rPr lang="nl-BE" b="1" dirty="0"/>
              <a:t>50</a:t>
            </a:r>
          </a:p>
          <a:p>
            <a:endParaRPr lang="nl-BE" b="1" dirty="0"/>
          </a:p>
          <a:p>
            <a:endParaRPr lang="nl-BE" b="1" dirty="0"/>
          </a:p>
          <a:p>
            <a:endParaRPr lang="nl-BE" b="1" dirty="0"/>
          </a:p>
          <a:p>
            <a:r>
              <a:rPr lang="nl-BE" b="1" dirty="0"/>
              <a:t>80</a:t>
            </a:r>
          </a:p>
          <a:p>
            <a:endParaRPr lang="nl-BE" b="1" dirty="0"/>
          </a:p>
          <a:p>
            <a:endParaRPr lang="nl-BE" b="1" dirty="0"/>
          </a:p>
          <a:p>
            <a:endParaRPr lang="nl-BE" b="1" dirty="0"/>
          </a:p>
          <a:p>
            <a:endParaRPr lang="nl-BE" b="1" dirty="0"/>
          </a:p>
          <a:p>
            <a:r>
              <a:rPr lang="nl-BE" b="1" dirty="0"/>
              <a:t>60</a:t>
            </a:r>
          </a:p>
        </p:txBody>
      </p:sp>
      <p:pic>
        <p:nvPicPr>
          <p:cNvPr id="10" name="Afbeelding 9" descr="tv_jaren_50.jpg"/>
          <p:cNvPicPr>
            <a:picLocks noChangeAspect="1"/>
          </p:cNvPicPr>
          <p:nvPr/>
        </p:nvPicPr>
        <p:blipFill>
          <a:blip r:embed="rId10" cstate="print"/>
          <a:stretch>
            <a:fillRect/>
          </a:stretch>
        </p:blipFill>
        <p:spPr>
          <a:xfrm>
            <a:off x="357158" y="5429264"/>
            <a:ext cx="1643074" cy="1299560"/>
          </a:xfrm>
          <a:prstGeom prst="rect">
            <a:avLst/>
          </a:prstGeom>
        </p:spPr>
      </p:pic>
      <p:cxnSp>
        <p:nvCxnSpPr>
          <p:cNvPr id="12" name="Rechte verbindingslijn met pijl 11"/>
          <p:cNvCxnSpPr/>
          <p:nvPr/>
        </p:nvCxnSpPr>
        <p:spPr>
          <a:xfrm>
            <a:off x="2000232" y="571480"/>
            <a:ext cx="5429288" cy="3357586"/>
          </a:xfrm>
          <a:prstGeom prst="straightConnector1">
            <a:avLst/>
          </a:prstGeom>
          <a:ln w="38100">
            <a:tailEnd type="arrow"/>
          </a:ln>
        </p:spPr>
        <p:style>
          <a:lnRef idx="1">
            <a:schemeClr val="accent2"/>
          </a:lnRef>
          <a:fillRef idx="0">
            <a:schemeClr val="accent2"/>
          </a:fillRef>
          <a:effectRef idx="0">
            <a:schemeClr val="accent2"/>
          </a:effectRef>
          <a:fontRef idx="minor">
            <a:schemeClr val="tx1"/>
          </a:fontRef>
        </p:style>
      </p:cxnSp>
      <p:cxnSp>
        <p:nvCxnSpPr>
          <p:cNvPr id="15" name="Rechte verbindingslijn met pijl 14"/>
          <p:cNvCxnSpPr/>
          <p:nvPr/>
        </p:nvCxnSpPr>
        <p:spPr>
          <a:xfrm>
            <a:off x="2143108" y="2000240"/>
            <a:ext cx="5429288" cy="3357586"/>
          </a:xfrm>
          <a:prstGeom prst="straightConnector1">
            <a:avLst/>
          </a:prstGeom>
          <a:ln w="38100">
            <a:solidFill>
              <a:srgbClr val="00B050"/>
            </a:solidFill>
            <a:tailEnd type="arrow"/>
          </a:ln>
        </p:spPr>
        <p:style>
          <a:lnRef idx="1">
            <a:schemeClr val="accent2"/>
          </a:lnRef>
          <a:fillRef idx="0">
            <a:schemeClr val="accent2"/>
          </a:fillRef>
          <a:effectRef idx="0">
            <a:schemeClr val="accent2"/>
          </a:effectRef>
          <a:fontRef idx="minor">
            <a:schemeClr val="tx1"/>
          </a:fontRef>
        </p:style>
      </p:cxnSp>
      <p:cxnSp>
        <p:nvCxnSpPr>
          <p:cNvPr id="17" name="Rechte verbindingslijn met pijl 16"/>
          <p:cNvCxnSpPr/>
          <p:nvPr/>
        </p:nvCxnSpPr>
        <p:spPr>
          <a:xfrm flipV="1">
            <a:off x="2428860" y="1928802"/>
            <a:ext cx="5143536" cy="1357322"/>
          </a:xfrm>
          <a:prstGeom prst="straightConnector1">
            <a:avLst/>
          </a:prstGeom>
          <a:ln w="38100">
            <a:solidFill>
              <a:srgbClr val="0070C0"/>
            </a:solidFill>
            <a:tailEnd type="arrow"/>
          </a:ln>
        </p:spPr>
        <p:style>
          <a:lnRef idx="1">
            <a:schemeClr val="accent2"/>
          </a:lnRef>
          <a:fillRef idx="0">
            <a:schemeClr val="accent2"/>
          </a:fillRef>
          <a:effectRef idx="0">
            <a:schemeClr val="accent2"/>
          </a:effectRef>
          <a:fontRef idx="minor">
            <a:schemeClr val="tx1"/>
          </a:fontRef>
        </p:style>
      </p:cxnSp>
      <p:cxnSp>
        <p:nvCxnSpPr>
          <p:cNvPr id="19" name="Rechte verbindingslijn met pijl 18"/>
          <p:cNvCxnSpPr/>
          <p:nvPr/>
        </p:nvCxnSpPr>
        <p:spPr>
          <a:xfrm flipV="1">
            <a:off x="2714612" y="785794"/>
            <a:ext cx="4786346" cy="3857652"/>
          </a:xfrm>
          <a:prstGeom prst="straightConnector1">
            <a:avLst/>
          </a:prstGeom>
          <a:ln w="381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p:cNvCxnSpPr/>
          <p:nvPr/>
        </p:nvCxnSpPr>
        <p:spPr>
          <a:xfrm flipV="1">
            <a:off x="2500298" y="3000372"/>
            <a:ext cx="5072098" cy="3143272"/>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3" name="Tekstvak 12">
            <a:extLst>
              <a:ext uri="{FF2B5EF4-FFF2-40B4-BE49-F238E27FC236}">
                <a16:creationId xmlns:a16="http://schemas.microsoft.com/office/drawing/2014/main" id="{44BA8D46-2CEB-4E60-80D0-3097288FD04F}"/>
              </a:ext>
            </a:extLst>
          </p:cNvPr>
          <p:cNvSpPr txBox="1"/>
          <p:nvPr/>
        </p:nvSpPr>
        <p:spPr>
          <a:xfrm>
            <a:off x="2025992" y="6488668"/>
            <a:ext cx="2610715" cy="369332"/>
          </a:xfrm>
          <a:prstGeom prst="rect">
            <a:avLst/>
          </a:prstGeom>
          <a:noFill/>
        </p:spPr>
        <p:txBody>
          <a:bodyPr wrap="none" rtlCol="0">
            <a:spAutoFit/>
          </a:bodyPr>
          <a:lstStyle/>
          <a:p>
            <a:r>
              <a:rPr lang="nl-BE" b="1" dirty="0">
                <a:solidFill>
                  <a:srgbClr val="FF0000"/>
                </a:solidFill>
              </a:rPr>
              <a:t>Maak oefening 7 p. 54-55</a:t>
            </a:r>
          </a:p>
        </p:txBody>
      </p:sp>
      <p:sp>
        <p:nvSpPr>
          <p:cNvPr id="14" name="Tekstvak 13">
            <a:extLst>
              <a:ext uri="{FF2B5EF4-FFF2-40B4-BE49-F238E27FC236}">
                <a16:creationId xmlns:a16="http://schemas.microsoft.com/office/drawing/2014/main" id="{8A32B8A7-AEC1-4FD0-945D-69A1894BCE98}"/>
              </a:ext>
            </a:extLst>
          </p:cNvPr>
          <p:cNvSpPr txBox="1"/>
          <p:nvPr/>
        </p:nvSpPr>
        <p:spPr>
          <a:xfrm>
            <a:off x="45881" y="116632"/>
            <a:ext cx="756938" cy="369332"/>
          </a:xfrm>
          <a:prstGeom prst="rect">
            <a:avLst/>
          </a:prstGeom>
          <a:noFill/>
        </p:spPr>
        <p:txBody>
          <a:bodyPr wrap="none" rtlCol="0">
            <a:spAutoFit/>
          </a:bodyPr>
          <a:lstStyle/>
          <a:p>
            <a:r>
              <a:rPr lang="nl-BE" dirty="0"/>
              <a:t>dia 12</a:t>
            </a:r>
          </a:p>
        </p:txBody>
      </p:sp>
      <p:pic>
        <p:nvPicPr>
          <p:cNvPr id="30" name="Audio 29">
            <a:hlinkClick r:id="" action="ppaction://media"/>
            <a:extLst>
              <a:ext uri="{FF2B5EF4-FFF2-40B4-BE49-F238E27FC236}">
                <a16:creationId xmlns:a16="http://schemas.microsoft.com/office/drawing/2014/main" id="{52F3F9A4-46C4-4579-9596-0DC8E1BCF2BB}"/>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85232" y="168500"/>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27343"/>
    </mc:Choice>
    <mc:Fallback xmlns="">
      <p:transition spd="slow" advTm="127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fade">
                                      <p:cBhvr>
                                        <p:cTn id="36" dur="2000"/>
                                        <p:tgtEl>
                                          <p:spTgt spid="9">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animEffect transition="in" filter="fade">
                                      <p:cBhvr>
                                        <p:cTn id="39" dur="2000"/>
                                        <p:tgtEl>
                                          <p:spTgt spid="9">
                                            <p:txEl>
                                              <p:pRg st="4" end="4"/>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txEl>
                                              <p:pRg st="8" end="8"/>
                                            </p:txEl>
                                          </p:spTgt>
                                        </p:tgtEl>
                                        <p:attrNameLst>
                                          <p:attrName>style.visibility</p:attrName>
                                        </p:attrNameLst>
                                      </p:cBhvr>
                                      <p:to>
                                        <p:strVal val="visible"/>
                                      </p:to>
                                    </p:set>
                                    <p:animEffect transition="in" filter="fade">
                                      <p:cBhvr>
                                        <p:cTn id="42" dur="2000"/>
                                        <p:tgtEl>
                                          <p:spTgt spid="9">
                                            <p:txEl>
                                              <p:pRg st="8" end="8"/>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
                                            <p:txEl>
                                              <p:pRg st="12" end="12"/>
                                            </p:txEl>
                                          </p:spTgt>
                                        </p:tgtEl>
                                        <p:attrNameLst>
                                          <p:attrName>style.visibility</p:attrName>
                                        </p:attrNameLst>
                                      </p:cBhvr>
                                      <p:to>
                                        <p:strVal val="visible"/>
                                      </p:to>
                                    </p:set>
                                    <p:animEffect transition="in" filter="fade">
                                      <p:cBhvr>
                                        <p:cTn id="45" dur="2000"/>
                                        <p:tgtEl>
                                          <p:spTgt spid="9">
                                            <p:txEl>
                                              <p:pRg st="12" end="12"/>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
                                            <p:txEl>
                                              <p:pRg st="17" end="17"/>
                                            </p:txEl>
                                          </p:spTgt>
                                        </p:tgtEl>
                                        <p:attrNameLst>
                                          <p:attrName>style.visibility</p:attrName>
                                        </p:attrNameLst>
                                      </p:cBhvr>
                                      <p:to>
                                        <p:strVal val="visible"/>
                                      </p:to>
                                    </p:set>
                                    <p:animEffect transition="in" filter="fade">
                                      <p:cBhvr>
                                        <p:cTn id="48" dur="2000"/>
                                        <p:tgtEl>
                                          <p:spTgt spid="9">
                                            <p:txEl>
                                              <p:pRg st="17" end="1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0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20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20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20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4" fill="hold" display="0">
                  <p:stCondLst>
                    <p:cond delay="indefinite"/>
                  </p:stCondLst>
                  <p:endCondLst>
                    <p:cond evt="onStopAudio" delay="0">
                      <p:tgtEl>
                        <p:sldTgt/>
                      </p:tgtEl>
                    </p:cond>
                  </p:endCondLst>
                </p:cTn>
                <p:tgtEl>
                  <p:spTgt spid="30"/>
                </p:tgtEl>
              </p:cMediaNode>
            </p:audio>
          </p:childTnLst>
        </p:cTn>
      </p:par>
    </p:tnLst>
    <p:bldLst>
      <p:bldP spid="9"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Multiculturele samenleving</a:t>
            </a:r>
          </a:p>
        </p:txBody>
      </p:sp>
      <p:sp>
        <p:nvSpPr>
          <p:cNvPr id="3" name="Tijdelijke aanduiding voor tekst 2"/>
          <p:cNvSpPr>
            <a:spLocks noGrp="1"/>
          </p:cNvSpPr>
          <p:nvPr>
            <p:ph type="body" idx="1"/>
          </p:nvPr>
        </p:nvSpPr>
        <p:spPr>
          <a:xfrm>
            <a:off x="357158" y="1142984"/>
            <a:ext cx="4040188" cy="639762"/>
          </a:xfrm>
        </p:spPr>
        <p:txBody>
          <a:bodyPr>
            <a:noAutofit/>
          </a:bodyPr>
          <a:lstStyle/>
          <a:p>
            <a:r>
              <a:rPr lang="nl-BE" sz="4400" dirty="0" err="1"/>
              <a:t>Rocco</a:t>
            </a:r>
            <a:r>
              <a:rPr lang="nl-BE" sz="4400" dirty="0"/>
              <a:t> </a:t>
            </a:r>
            <a:r>
              <a:rPr lang="nl-BE" sz="4400" dirty="0" err="1"/>
              <a:t>Granata</a:t>
            </a:r>
            <a:endParaRPr lang="nl-BE" sz="4400" dirty="0"/>
          </a:p>
        </p:txBody>
      </p:sp>
      <p:pic>
        <p:nvPicPr>
          <p:cNvPr id="7" name="Tijdelijke aanduiding voor inhoud 6" descr="foto2.jpg">
            <a:hlinkClick r:id="rId4"/>
          </p:cNvPr>
          <p:cNvPicPr>
            <a:picLocks noGrp="1" noChangeAspect="1"/>
          </p:cNvPicPr>
          <p:nvPr>
            <p:ph sz="half" idx="2"/>
          </p:nvPr>
        </p:nvPicPr>
        <p:blipFill>
          <a:blip r:embed="rId5"/>
          <a:stretch>
            <a:fillRect/>
          </a:stretch>
        </p:blipFill>
        <p:spPr>
          <a:xfrm>
            <a:off x="0" y="1785926"/>
            <a:ext cx="2565671" cy="3522660"/>
          </a:xfrm>
        </p:spPr>
      </p:pic>
      <p:sp>
        <p:nvSpPr>
          <p:cNvPr id="5" name="Tijdelijke aanduiding voor tekst 4"/>
          <p:cNvSpPr>
            <a:spLocks noGrp="1"/>
          </p:cNvSpPr>
          <p:nvPr>
            <p:ph type="body" sz="quarter" idx="3"/>
          </p:nvPr>
        </p:nvSpPr>
        <p:spPr>
          <a:xfrm>
            <a:off x="4429124" y="1285860"/>
            <a:ext cx="4041775" cy="1000132"/>
          </a:xfrm>
        </p:spPr>
        <p:txBody>
          <a:bodyPr>
            <a:normAutofit fontScale="92500" lnSpcReduction="20000"/>
          </a:bodyPr>
          <a:lstStyle/>
          <a:p>
            <a:r>
              <a:rPr lang="nl-BE" dirty="0"/>
              <a:t>Jaren 50:</a:t>
            </a:r>
          </a:p>
          <a:p>
            <a:r>
              <a:rPr lang="nl-BE" dirty="0"/>
              <a:t>Italianen, Turken, Marokkanen waren gastarbeiders in België</a:t>
            </a:r>
          </a:p>
        </p:txBody>
      </p:sp>
      <p:pic>
        <p:nvPicPr>
          <p:cNvPr id="8" name="Tijdelijke aanduiding voor inhoud 7" descr="Foto-Rocco.jpg"/>
          <p:cNvPicPr>
            <a:picLocks noGrp="1" noChangeAspect="1"/>
          </p:cNvPicPr>
          <p:nvPr>
            <p:ph sz="quarter" idx="4"/>
          </p:nvPr>
        </p:nvPicPr>
        <p:blipFill>
          <a:blip r:embed="rId6"/>
          <a:stretch>
            <a:fillRect/>
          </a:stretch>
        </p:blipFill>
        <p:spPr>
          <a:xfrm>
            <a:off x="2571737" y="2545056"/>
            <a:ext cx="2857520" cy="3369717"/>
          </a:xfrm>
        </p:spPr>
      </p:pic>
      <p:pic>
        <p:nvPicPr>
          <p:cNvPr id="9" name="Afbeelding 8" descr="cb61392-2.jpg"/>
          <p:cNvPicPr>
            <a:picLocks noChangeAspect="1"/>
          </p:cNvPicPr>
          <p:nvPr/>
        </p:nvPicPr>
        <p:blipFill>
          <a:blip r:embed="rId7"/>
          <a:stretch>
            <a:fillRect/>
          </a:stretch>
        </p:blipFill>
        <p:spPr>
          <a:xfrm>
            <a:off x="5143504" y="2428868"/>
            <a:ext cx="3714744" cy="2474675"/>
          </a:xfrm>
          <a:prstGeom prst="rect">
            <a:avLst/>
          </a:prstGeom>
        </p:spPr>
      </p:pic>
      <p:sp>
        <p:nvSpPr>
          <p:cNvPr id="10" name="Tekstvak 9">
            <a:extLst>
              <a:ext uri="{FF2B5EF4-FFF2-40B4-BE49-F238E27FC236}">
                <a16:creationId xmlns:a16="http://schemas.microsoft.com/office/drawing/2014/main" id="{A1B7BE8B-8F26-4EBC-95C5-243351005854}"/>
              </a:ext>
            </a:extLst>
          </p:cNvPr>
          <p:cNvSpPr txBox="1"/>
          <p:nvPr/>
        </p:nvSpPr>
        <p:spPr>
          <a:xfrm>
            <a:off x="-22523" y="6471175"/>
            <a:ext cx="2306144" cy="369332"/>
          </a:xfrm>
          <a:prstGeom prst="rect">
            <a:avLst/>
          </a:prstGeom>
          <a:noFill/>
        </p:spPr>
        <p:txBody>
          <a:bodyPr wrap="none" rtlCol="0">
            <a:spAutoFit/>
          </a:bodyPr>
          <a:lstStyle/>
          <a:p>
            <a:r>
              <a:rPr lang="nl-BE" b="1" dirty="0">
                <a:solidFill>
                  <a:srgbClr val="FF0000"/>
                </a:solidFill>
              </a:rPr>
              <a:t>Maak oefening 8 p. 55</a:t>
            </a:r>
          </a:p>
        </p:txBody>
      </p:sp>
      <p:sp>
        <p:nvSpPr>
          <p:cNvPr id="11" name="Tekstvak 10">
            <a:extLst>
              <a:ext uri="{FF2B5EF4-FFF2-40B4-BE49-F238E27FC236}">
                <a16:creationId xmlns:a16="http://schemas.microsoft.com/office/drawing/2014/main" id="{555CA312-65B3-412A-9EB9-2CCEC98319C1}"/>
              </a:ext>
            </a:extLst>
          </p:cNvPr>
          <p:cNvSpPr txBox="1"/>
          <p:nvPr/>
        </p:nvSpPr>
        <p:spPr>
          <a:xfrm>
            <a:off x="45881" y="116632"/>
            <a:ext cx="756938" cy="369332"/>
          </a:xfrm>
          <a:prstGeom prst="rect">
            <a:avLst/>
          </a:prstGeom>
          <a:noFill/>
        </p:spPr>
        <p:txBody>
          <a:bodyPr wrap="none" rtlCol="0">
            <a:spAutoFit/>
          </a:bodyPr>
          <a:lstStyle/>
          <a:p>
            <a:r>
              <a:rPr lang="nl-BE" dirty="0"/>
              <a:t>dia 13</a:t>
            </a:r>
          </a:p>
        </p:txBody>
      </p:sp>
      <p:sp>
        <p:nvSpPr>
          <p:cNvPr id="6" name="Rechthoek 5">
            <a:extLst>
              <a:ext uri="{FF2B5EF4-FFF2-40B4-BE49-F238E27FC236}">
                <a16:creationId xmlns:a16="http://schemas.microsoft.com/office/drawing/2014/main" id="{B8F7E9A3-4FEF-4A45-9938-ED855D604D7C}"/>
              </a:ext>
            </a:extLst>
          </p:cNvPr>
          <p:cNvSpPr/>
          <p:nvPr/>
        </p:nvSpPr>
        <p:spPr>
          <a:xfrm>
            <a:off x="4714876" y="6471175"/>
            <a:ext cx="4572000" cy="246221"/>
          </a:xfrm>
          <a:prstGeom prst="rect">
            <a:avLst/>
          </a:prstGeom>
        </p:spPr>
        <p:txBody>
          <a:bodyPr>
            <a:spAutoFit/>
          </a:bodyPr>
          <a:lstStyle/>
          <a:p>
            <a:r>
              <a:rPr lang="nl-BE" sz="1000" dirty="0">
                <a:hlinkClick r:id="rId4"/>
              </a:rPr>
              <a:t>https://www.youtube.com/watch?v=sIYjIw6VmvE</a:t>
            </a:r>
            <a:endParaRPr lang="nl-BE" sz="1000" dirty="0"/>
          </a:p>
        </p:txBody>
      </p:sp>
      <p:sp>
        <p:nvSpPr>
          <p:cNvPr id="13" name="Rechthoek 12">
            <a:extLst>
              <a:ext uri="{FF2B5EF4-FFF2-40B4-BE49-F238E27FC236}">
                <a16:creationId xmlns:a16="http://schemas.microsoft.com/office/drawing/2014/main" id="{AAC2BD57-9C25-47CA-9400-53F035722BF0}"/>
              </a:ext>
            </a:extLst>
          </p:cNvPr>
          <p:cNvSpPr/>
          <p:nvPr/>
        </p:nvSpPr>
        <p:spPr>
          <a:xfrm>
            <a:off x="4679109" y="6080671"/>
            <a:ext cx="4572000" cy="400110"/>
          </a:xfrm>
          <a:prstGeom prst="rect">
            <a:avLst/>
          </a:prstGeom>
        </p:spPr>
        <p:txBody>
          <a:bodyPr>
            <a:spAutoFit/>
          </a:bodyPr>
          <a:lstStyle/>
          <a:p>
            <a:r>
              <a:rPr lang="nl-BE" sz="1000" dirty="0">
                <a:hlinkClick r:id="rId8"/>
              </a:rPr>
              <a:t>https://schooltv.nl/video/steenkoolmijnen-vroeger-werkten-nederlanders-diep-onder-de-grond/#q=steenkoolmijn</a:t>
            </a:r>
            <a:endParaRPr lang="nl-BE" sz="1000" dirty="0"/>
          </a:p>
        </p:txBody>
      </p:sp>
      <p:pic>
        <p:nvPicPr>
          <p:cNvPr id="22" name="Audio 21">
            <a:hlinkClick r:id="" action="ppaction://media"/>
            <a:extLst>
              <a:ext uri="{FF2B5EF4-FFF2-40B4-BE49-F238E27FC236}">
                <a16:creationId xmlns:a16="http://schemas.microsoft.com/office/drawing/2014/main" id="{931684AF-5802-4834-9CAB-5C53A935228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43161" y="74999"/>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5549"/>
    </mc:Choice>
    <mc:Fallback xmlns="">
      <p:transition spd="slow" advTm="125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596" y="0"/>
            <a:ext cx="8229600" cy="1143000"/>
          </a:xfrm>
        </p:spPr>
        <p:txBody>
          <a:bodyPr/>
          <a:lstStyle/>
          <a:p>
            <a:r>
              <a:rPr lang="nl-BE" dirty="0"/>
              <a:t>Welvaartmaatschappij</a:t>
            </a:r>
          </a:p>
        </p:txBody>
      </p:sp>
      <p:pic>
        <p:nvPicPr>
          <p:cNvPr id="13" name="Tijdelijke aanduiding voor inhoud 12" descr="Percent_poverty_world_map.png"/>
          <p:cNvPicPr>
            <a:picLocks noGrp="1" noChangeAspect="1"/>
          </p:cNvPicPr>
          <p:nvPr>
            <p:ph sz="half" idx="2"/>
          </p:nvPr>
        </p:nvPicPr>
        <p:blipFill>
          <a:blip r:embed="rId4"/>
          <a:stretch>
            <a:fillRect/>
          </a:stretch>
        </p:blipFill>
        <p:spPr>
          <a:xfrm>
            <a:off x="214282" y="928670"/>
            <a:ext cx="7358114" cy="3578458"/>
          </a:xfrm>
        </p:spPr>
      </p:pic>
      <p:pic>
        <p:nvPicPr>
          <p:cNvPr id="12" name="Tijdelijke aanduiding voor inhoud 11" descr="arm afrika.jpg"/>
          <p:cNvPicPr>
            <a:picLocks noGrp="1" noChangeAspect="1"/>
          </p:cNvPicPr>
          <p:nvPr>
            <p:ph sz="quarter" idx="4"/>
          </p:nvPr>
        </p:nvPicPr>
        <p:blipFill>
          <a:blip r:embed="rId5"/>
          <a:stretch>
            <a:fillRect/>
          </a:stretch>
        </p:blipFill>
        <p:spPr>
          <a:xfrm>
            <a:off x="5643570" y="4093967"/>
            <a:ext cx="3500430" cy="2597351"/>
          </a:xfrm>
        </p:spPr>
      </p:pic>
      <p:sp>
        <p:nvSpPr>
          <p:cNvPr id="5" name="Tekstvak 4">
            <a:extLst>
              <a:ext uri="{FF2B5EF4-FFF2-40B4-BE49-F238E27FC236}">
                <a16:creationId xmlns:a16="http://schemas.microsoft.com/office/drawing/2014/main" id="{04AA007F-F179-45B1-A9BD-4DFDE4A76320}"/>
              </a:ext>
            </a:extLst>
          </p:cNvPr>
          <p:cNvSpPr txBox="1"/>
          <p:nvPr/>
        </p:nvSpPr>
        <p:spPr>
          <a:xfrm>
            <a:off x="45881" y="116632"/>
            <a:ext cx="756938" cy="369332"/>
          </a:xfrm>
          <a:prstGeom prst="rect">
            <a:avLst/>
          </a:prstGeom>
          <a:noFill/>
        </p:spPr>
        <p:txBody>
          <a:bodyPr wrap="none" rtlCol="0">
            <a:spAutoFit/>
          </a:bodyPr>
          <a:lstStyle/>
          <a:p>
            <a:r>
              <a:rPr lang="nl-BE" dirty="0"/>
              <a:t>dia 14</a:t>
            </a:r>
          </a:p>
        </p:txBody>
      </p:sp>
      <p:pic>
        <p:nvPicPr>
          <p:cNvPr id="4" name="Audio 3">
            <a:hlinkClick r:id="" action="ppaction://media"/>
            <a:extLst>
              <a:ext uri="{FF2B5EF4-FFF2-40B4-BE49-F238E27FC236}">
                <a16:creationId xmlns:a16="http://schemas.microsoft.com/office/drawing/2014/main" id="{18818DB0-B1DD-4A9D-BA9C-87AE880485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72705" y="327819"/>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819"/>
    </mc:Choice>
    <mc:Fallback xmlns="">
      <p:transition spd="slow" advTm="100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files.jpg"/>
          <p:cNvPicPr>
            <a:picLocks noChangeAspect="1"/>
          </p:cNvPicPr>
          <p:nvPr/>
        </p:nvPicPr>
        <p:blipFill>
          <a:blip r:embed="rId5"/>
          <a:stretch>
            <a:fillRect/>
          </a:stretch>
        </p:blipFill>
        <p:spPr>
          <a:xfrm>
            <a:off x="4714876" y="3857628"/>
            <a:ext cx="4167174" cy="2781589"/>
          </a:xfrm>
          <a:prstGeom prst="rect">
            <a:avLst/>
          </a:prstGeom>
        </p:spPr>
      </p:pic>
      <p:pic>
        <p:nvPicPr>
          <p:cNvPr id="3" name="Afbeelding 2" descr="images.png"/>
          <p:cNvPicPr>
            <a:picLocks noChangeAspect="1"/>
          </p:cNvPicPr>
          <p:nvPr/>
        </p:nvPicPr>
        <p:blipFill>
          <a:blip r:embed="rId6"/>
          <a:stretch>
            <a:fillRect/>
          </a:stretch>
        </p:blipFill>
        <p:spPr>
          <a:xfrm>
            <a:off x="4714876" y="785794"/>
            <a:ext cx="4143404" cy="2842480"/>
          </a:xfrm>
          <a:prstGeom prst="rect">
            <a:avLst/>
          </a:prstGeom>
        </p:spPr>
      </p:pic>
      <p:pic>
        <p:nvPicPr>
          <p:cNvPr id="4" name="Afbeelding 3" descr="Overbevolking.jpg"/>
          <p:cNvPicPr>
            <a:picLocks noChangeAspect="1"/>
          </p:cNvPicPr>
          <p:nvPr/>
        </p:nvPicPr>
        <p:blipFill>
          <a:blip r:embed="rId7"/>
          <a:stretch>
            <a:fillRect/>
          </a:stretch>
        </p:blipFill>
        <p:spPr>
          <a:xfrm>
            <a:off x="214282" y="3857628"/>
            <a:ext cx="3944130" cy="2810192"/>
          </a:xfrm>
          <a:prstGeom prst="rect">
            <a:avLst/>
          </a:prstGeom>
        </p:spPr>
      </p:pic>
      <p:pic>
        <p:nvPicPr>
          <p:cNvPr id="5" name="Afbeelding 4" descr="poisson.jpg"/>
          <p:cNvPicPr>
            <a:picLocks noChangeAspect="1"/>
          </p:cNvPicPr>
          <p:nvPr/>
        </p:nvPicPr>
        <p:blipFill>
          <a:blip r:embed="rId8"/>
          <a:stretch>
            <a:fillRect/>
          </a:stretch>
        </p:blipFill>
        <p:spPr>
          <a:xfrm>
            <a:off x="214282" y="785794"/>
            <a:ext cx="3929090" cy="2857520"/>
          </a:xfrm>
          <a:prstGeom prst="rect">
            <a:avLst/>
          </a:prstGeom>
        </p:spPr>
      </p:pic>
      <p:sp>
        <p:nvSpPr>
          <p:cNvPr id="6" name="Tekstvak 5"/>
          <p:cNvSpPr txBox="1"/>
          <p:nvPr/>
        </p:nvSpPr>
        <p:spPr>
          <a:xfrm>
            <a:off x="1142976" y="0"/>
            <a:ext cx="7572428" cy="769441"/>
          </a:xfrm>
          <a:prstGeom prst="rect">
            <a:avLst/>
          </a:prstGeom>
          <a:noFill/>
        </p:spPr>
        <p:txBody>
          <a:bodyPr wrap="square" rtlCol="0">
            <a:spAutoFit/>
          </a:bodyPr>
          <a:lstStyle/>
          <a:p>
            <a:r>
              <a:rPr lang="nl-BE" sz="4400" dirty="0"/>
              <a:t>Uitdagingen voor de toekomst! </a:t>
            </a:r>
          </a:p>
        </p:txBody>
      </p:sp>
      <p:sp>
        <p:nvSpPr>
          <p:cNvPr id="7" name="Tekstvak 6">
            <a:extLst>
              <a:ext uri="{FF2B5EF4-FFF2-40B4-BE49-F238E27FC236}">
                <a16:creationId xmlns:a16="http://schemas.microsoft.com/office/drawing/2014/main" id="{A0383113-5F4C-4234-8B7A-87C1B1288DD3}"/>
              </a:ext>
            </a:extLst>
          </p:cNvPr>
          <p:cNvSpPr txBox="1"/>
          <p:nvPr/>
        </p:nvSpPr>
        <p:spPr>
          <a:xfrm>
            <a:off x="45881" y="116632"/>
            <a:ext cx="756938" cy="369332"/>
          </a:xfrm>
          <a:prstGeom prst="rect">
            <a:avLst/>
          </a:prstGeom>
          <a:noFill/>
        </p:spPr>
        <p:txBody>
          <a:bodyPr wrap="none" rtlCol="0">
            <a:spAutoFit/>
          </a:bodyPr>
          <a:lstStyle/>
          <a:p>
            <a:r>
              <a:rPr lang="nl-BE" dirty="0"/>
              <a:t>dia 15</a:t>
            </a:r>
          </a:p>
        </p:txBody>
      </p:sp>
      <p:pic>
        <p:nvPicPr>
          <p:cNvPr id="18" name="Audio 17">
            <a:hlinkClick r:id="" action="ppaction://media"/>
            <a:extLst>
              <a:ext uri="{FF2B5EF4-FFF2-40B4-BE49-F238E27FC236}">
                <a16:creationId xmlns:a16="http://schemas.microsoft.com/office/drawing/2014/main" id="{B08F8CBD-7C55-4C97-9469-4413D80042F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09152" y="141039"/>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6323"/>
    </mc:Choice>
    <mc:Fallback xmlns="">
      <p:transition spd="slow" advTm="66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files.jpg"/>
          <p:cNvPicPr>
            <a:picLocks noChangeAspect="1"/>
          </p:cNvPicPr>
          <p:nvPr/>
        </p:nvPicPr>
        <p:blipFill>
          <a:blip r:embed="rId5"/>
          <a:stretch>
            <a:fillRect/>
          </a:stretch>
        </p:blipFill>
        <p:spPr>
          <a:xfrm>
            <a:off x="4793832" y="3767951"/>
            <a:ext cx="4167174" cy="2781589"/>
          </a:xfrm>
          <a:prstGeom prst="rect">
            <a:avLst/>
          </a:prstGeom>
        </p:spPr>
      </p:pic>
      <p:pic>
        <p:nvPicPr>
          <p:cNvPr id="3" name="Afbeelding 2" descr="images.png"/>
          <p:cNvPicPr>
            <a:picLocks noChangeAspect="1"/>
          </p:cNvPicPr>
          <p:nvPr/>
        </p:nvPicPr>
        <p:blipFill>
          <a:blip r:embed="rId6"/>
          <a:stretch>
            <a:fillRect/>
          </a:stretch>
        </p:blipFill>
        <p:spPr>
          <a:xfrm>
            <a:off x="4786314" y="785794"/>
            <a:ext cx="4143404" cy="2842480"/>
          </a:xfrm>
          <a:prstGeom prst="rect">
            <a:avLst/>
          </a:prstGeom>
        </p:spPr>
      </p:pic>
      <p:pic>
        <p:nvPicPr>
          <p:cNvPr id="4" name="Afbeelding 3" descr="Overbevolking.jpg"/>
          <p:cNvPicPr>
            <a:picLocks noChangeAspect="1"/>
          </p:cNvPicPr>
          <p:nvPr/>
        </p:nvPicPr>
        <p:blipFill>
          <a:blip r:embed="rId7"/>
          <a:stretch>
            <a:fillRect/>
          </a:stretch>
        </p:blipFill>
        <p:spPr>
          <a:xfrm>
            <a:off x="206762" y="3764481"/>
            <a:ext cx="3944130" cy="2810192"/>
          </a:xfrm>
          <a:prstGeom prst="rect">
            <a:avLst/>
          </a:prstGeom>
        </p:spPr>
      </p:pic>
      <p:pic>
        <p:nvPicPr>
          <p:cNvPr id="5" name="Afbeelding 4" descr="poisson.jpg"/>
          <p:cNvPicPr>
            <a:picLocks noChangeAspect="1"/>
          </p:cNvPicPr>
          <p:nvPr/>
        </p:nvPicPr>
        <p:blipFill>
          <a:blip r:embed="rId8"/>
          <a:stretch>
            <a:fillRect/>
          </a:stretch>
        </p:blipFill>
        <p:spPr>
          <a:xfrm>
            <a:off x="214282" y="785794"/>
            <a:ext cx="3929090" cy="2857520"/>
          </a:xfrm>
          <a:prstGeom prst="rect">
            <a:avLst/>
          </a:prstGeom>
        </p:spPr>
      </p:pic>
      <p:sp>
        <p:nvSpPr>
          <p:cNvPr id="6" name="Tekstvak 5"/>
          <p:cNvSpPr txBox="1"/>
          <p:nvPr/>
        </p:nvSpPr>
        <p:spPr>
          <a:xfrm>
            <a:off x="642910" y="0"/>
            <a:ext cx="8286808" cy="769441"/>
          </a:xfrm>
          <a:prstGeom prst="rect">
            <a:avLst/>
          </a:prstGeom>
          <a:noFill/>
        </p:spPr>
        <p:txBody>
          <a:bodyPr wrap="square" rtlCol="0">
            <a:spAutoFit/>
          </a:bodyPr>
          <a:lstStyle/>
          <a:p>
            <a:r>
              <a:rPr lang="nl-BE" sz="4400" dirty="0"/>
              <a:t>OPLOSSINGEN voor de toekomst! </a:t>
            </a:r>
          </a:p>
        </p:txBody>
      </p:sp>
      <p:pic>
        <p:nvPicPr>
          <p:cNvPr id="9" name="Afbeelding 8" descr="windmolen_312.jpg"/>
          <p:cNvPicPr>
            <a:picLocks noChangeAspect="1"/>
          </p:cNvPicPr>
          <p:nvPr/>
        </p:nvPicPr>
        <p:blipFill>
          <a:blip r:embed="rId9"/>
          <a:stretch>
            <a:fillRect/>
          </a:stretch>
        </p:blipFill>
        <p:spPr>
          <a:xfrm rot="1186363">
            <a:off x="5630003" y="1236724"/>
            <a:ext cx="2589920" cy="2025450"/>
          </a:xfrm>
          <a:prstGeom prst="rect">
            <a:avLst/>
          </a:prstGeom>
        </p:spPr>
      </p:pic>
      <p:pic>
        <p:nvPicPr>
          <p:cNvPr id="10" name="Afbeelding 9" descr="0210.jpg"/>
          <p:cNvPicPr>
            <a:picLocks noChangeAspect="1"/>
          </p:cNvPicPr>
          <p:nvPr/>
        </p:nvPicPr>
        <p:blipFill>
          <a:blip r:embed="rId10"/>
          <a:stretch>
            <a:fillRect/>
          </a:stretch>
        </p:blipFill>
        <p:spPr>
          <a:xfrm rot="1111242">
            <a:off x="1083139" y="1132110"/>
            <a:ext cx="2554642" cy="2135223"/>
          </a:xfrm>
          <a:prstGeom prst="rect">
            <a:avLst/>
          </a:prstGeom>
        </p:spPr>
      </p:pic>
      <p:sp>
        <p:nvSpPr>
          <p:cNvPr id="13" name="Tekstvak 12">
            <a:extLst>
              <a:ext uri="{FF2B5EF4-FFF2-40B4-BE49-F238E27FC236}">
                <a16:creationId xmlns:a16="http://schemas.microsoft.com/office/drawing/2014/main" id="{B9C18655-169F-4558-8996-7BA64599F8E5}"/>
              </a:ext>
            </a:extLst>
          </p:cNvPr>
          <p:cNvSpPr txBox="1"/>
          <p:nvPr/>
        </p:nvSpPr>
        <p:spPr>
          <a:xfrm>
            <a:off x="45881" y="116632"/>
            <a:ext cx="756938" cy="369332"/>
          </a:xfrm>
          <a:prstGeom prst="rect">
            <a:avLst/>
          </a:prstGeom>
          <a:noFill/>
        </p:spPr>
        <p:txBody>
          <a:bodyPr wrap="none" rtlCol="0">
            <a:spAutoFit/>
          </a:bodyPr>
          <a:lstStyle/>
          <a:p>
            <a:r>
              <a:rPr lang="nl-BE" dirty="0"/>
              <a:t>dia 16</a:t>
            </a:r>
          </a:p>
        </p:txBody>
      </p:sp>
      <p:pic>
        <p:nvPicPr>
          <p:cNvPr id="14" name="Afbeelding 13">
            <a:extLst>
              <a:ext uri="{FF2B5EF4-FFF2-40B4-BE49-F238E27FC236}">
                <a16:creationId xmlns:a16="http://schemas.microsoft.com/office/drawing/2014/main" id="{7BB17AFE-13CF-4798-8194-2A6F2F1A4F8C}"/>
              </a:ext>
            </a:extLst>
          </p:cNvPr>
          <p:cNvPicPr>
            <a:picLocks noChangeAspect="1"/>
          </p:cNvPicPr>
          <p:nvPr/>
        </p:nvPicPr>
        <p:blipFill>
          <a:blip r:embed="rId11"/>
          <a:stretch>
            <a:fillRect/>
          </a:stretch>
        </p:blipFill>
        <p:spPr>
          <a:xfrm rot="1161950">
            <a:off x="635578" y="4294467"/>
            <a:ext cx="3250500" cy="1766105"/>
          </a:xfrm>
          <a:prstGeom prst="rect">
            <a:avLst/>
          </a:prstGeom>
        </p:spPr>
      </p:pic>
      <p:pic>
        <p:nvPicPr>
          <p:cNvPr id="15" name="Afbeelding 14">
            <a:extLst>
              <a:ext uri="{FF2B5EF4-FFF2-40B4-BE49-F238E27FC236}">
                <a16:creationId xmlns:a16="http://schemas.microsoft.com/office/drawing/2014/main" id="{6E4E1AC1-8A8F-4E91-AAF3-66BF8A1D07BD}"/>
              </a:ext>
            </a:extLst>
          </p:cNvPr>
          <p:cNvPicPr>
            <a:picLocks noChangeAspect="1"/>
          </p:cNvPicPr>
          <p:nvPr/>
        </p:nvPicPr>
        <p:blipFill>
          <a:blip r:embed="rId12"/>
          <a:stretch>
            <a:fillRect/>
          </a:stretch>
        </p:blipFill>
        <p:spPr>
          <a:xfrm>
            <a:off x="5338743" y="3757028"/>
            <a:ext cx="3255546" cy="2840982"/>
          </a:xfrm>
          <a:prstGeom prst="rect">
            <a:avLst/>
          </a:prstGeom>
        </p:spPr>
      </p:pic>
      <p:pic>
        <p:nvPicPr>
          <p:cNvPr id="18" name="Audio 17">
            <a:hlinkClick r:id="" action="ppaction://media"/>
            <a:extLst>
              <a:ext uri="{FF2B5EF4-FFF2-40B4-BE49-F238E27FC236}">
                <a16:creationId xmlns:a16="http://schemas.microsoft.com/office/drawing/2014/main" id="{B28FDAD7-3A99-4F37-AAE5-BA202314F01F}"/>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452875" y="93750"/>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8874"/>
    </mc:Choice>
    <mc:Fallback xmlns="">
      <p:transition spd="slow" advTm="88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2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AAB4491B-B7C3-45F1-9302-008CB1656403}"/>
              </a:ext>
            </a:extLst>
          </p:cNvPr>
          <p:cNvPicPr>
            <a:picLocks noGrp="1" noChangeAspect="1"/>
          </p:cNvPicPr>
          <p:nvPr>
            <p:ph idx="1"/>
          </p:nvPr>
        </p:nvPicPr>
        <p:blipFill>
          <a:blip r:embed="rId4"/>
          <a:stretch>
            <a:fillRect/>
          </a:stretch>
        </p:blipFill>
        <p:spPr>
          <a:xfrm>
            <a:off x="1259632" y="103712"/>
            <a:ext cx="6507966" cy="3880824"/>
          </a:xfrm>
          <a:prstGeom prst="rect">
            <a:avLst/>
          </a:prstGeom>
        </p:spPr>
      </p:pic>
      <p:sp>
        <p:nvSpPr>
          <p:cNvPr id="5" name="Rechthoek 4">
            <a:extLst>
              <a:ext uri="{FF2B5EF4-FFF2-40B4-BE49-F238E27FC236}">
                <a16:creationId xmlns:a16="http://schemas.microsoft.com/office/drawing/2014/main" id="{2E0BBEEC-7A3F-4614-88A6-768B2FFFAE9B}"/>
              </a:ext>
            </a:extLst>
          </p:cNvPr>
          <p:cNvSpPr/>
          <p:nvPr/>
        </p:nvSpPr>
        <p:spPr>
          <a:xfrm>
            <a:off x="633703" y="3924414"/>
            <a:ext cx="8208912" cy="2308324"/>
          </a:xfrm>
          <a:prstGeom prst="rect">
            <a:avLst/>
          </a:prstGeom>
        </p:spPr>
        <p:txBody>
          <a:bodyPr wrap="square">
            <a:spAutoFit/>
          </a:bodyPr>
          <a:lstStyle/>
          <a:p>
            <a:r>
              <a:rPr lang="nl-BE" dirty="0">
                <a:solidFill>
                  <a:srgbClr val="00B050"/>
                </a:solidFill>
              </a:rPr>
              <a:t>Investeren in mensen zorgt voor een kleinere bevolking</a:t>
            </a:r>
          </a:p>
          <a:p>
            <a:r>
              <a:rPr lang="nl-BE" dirty="0"/>
              <a:t>Stoppen met ontwikkelingshulp is niet de oplossing. De oplossing is investeren in mensen. Goed onderwijs, goede gezondheidszorg, kansen op de arbeidsmarkt en duurzaam voedsel. Dat is hoe we het 'overbevolkingsprobleem' aanpakken. Door bovendien boeren wereldwijd te leren hoe ze makkelijker en beter kunnen oogsten, verhogen we de lokale voedselproductie. Ook met 9 miljard mensen op de wereld kunnen we allemaal een goed leven opbouwen. We moeten alleen de welvaart leren verdelen.</a:t>
            </a:r>
          </a:p>
        </p:txBody>
      </p:sp>
      <p:sp>
        <p:nvSpPr>
          <p:cNvPr id="6" name="Rechthoek 5">
            <a:extLst>
              <a:ext uri="{FF2B5EF4-FFF2-40B4-BE49-F238E27FC236}">
                <a16:creationId xmlns:a16="http://schemas.microsoft.com/office/drawing/2014/main" id="{C94C22E5-C2D5-4798-B505-66775947559D}"/>
              </a:ext>
            </a:extLst>
          </p:cNvPr>
          <p:cNvSpPr/>
          <p:nvPr/>
        </p:nvSpPr>
        <p:spPr>
          <a:xfrm>
            <a:off x="301384" y="6107957"/>
            <a:ext cx="8541231" cy="646331"/>
          </a:xfrm>
          <a:prstGeom prst="rect">
            <a:avLst/>
          </a:prstGeom>
        </p:spPr>
        <p:txBody>
          <a:bodyPr wrap="square">
            <a:spAutoFit/>
          </a:bodyPr>
          <a:lstStyle/>
          <a:p>
            <a:r>
              <a:rPr lang="nl-BE" dirty="0">
                <a:hlinkClick r:id="rId5"/>
              </a:rPr>
              <a:t>https://youtu.be/K3p_CyT0JZY?list=PLiBhru9DzrzSzm3-gXnFD3FIaKBXoAFZD</a:t>
            </a:r>
            <a:endParaRPr lang="nl-BE" dirty="0"/>
          </a:p>
          <a:p>
            <a:endParaRPr lang="nl-BE" dirty="0"/>
          </a:p>
        </p:txBody>
      </p:sp>
      <p:pic>
        <p:nvPicPr>
          <p:cNvPr id="7" name="Afbeelding 6">
            <a:extLst>
              <a:ext uri="{FF2B5EF4-FFF2-40B4-BE49-F238E27FC236}">
                <a16:creationId xmlns:a16="http://schemas.microsoft.com/office/drawing/2014/main" id="{7806A0A5-F55A-47FD-B549-88FEC4B30E22}"/>
              </a:ext>
            </a:extLst>
          </p:cNvPr>
          <p:cNvPicPr>
            <a:picLocks noChangeAspect="1"/>
          </p:cNvPicPr>
          <p:nvPr/>
        </p:nvPicPr>
        <p:blipFill>
          <a:blip r:embed="rId6"/>
          <a:stretch>
            <a:fillRect/>
          </a:stretch>
        </p:blipFill>
        <p:spPr>
          <a:xfrm>
            <a:off x="228979" y="6431122"/>
            <a:ext cx="2694666" cy="499915"/>
          </a:xfrm>
          <a:prstGeom prst="rect">
            <a:avLst/>
          </a:prstGeom>
        </p:spPr>
      </p:pic>
      <p:sp>
        <p:nvSpPr>
          <p:cNvPr id="8" name="Tekstvak 7">
            <a:extLst>
              <a:ext uri="{FF2B5EF4-FFF2-40B4-BE49-F238E27FC236}">
                <a16:creationId xmlns:a16="http://schemas.microsoft.com/office/drawing/2014/main" id="{37548428-EEEE-4AC0-8FB6-54DDD3DAB0FB}"/>
              </a:ext>
            </a:extLst>
          </p:cNvPr>
          <p:cNvSpPr txBox="1"/>
          <p:nvPr/>
        </p:nvSpPr>
        <p:spPr>
          <a:xfrm>
            <a:off x="45881" y="116632"/>
            <a:ext cx="756938" cy="369332"/>
          </a:xfrm>
          <a:prstGeom prst="rect">
            <a:avLst/>
          </a:prstGeom>
          <a:noFill/>
        </p:spPr>
        <p:txBody>
          <a:bodyPr wrap="none" rtlCol="0">
            <a:spAutoFit/>
          </a:bodyPr>
          <a:lstStyle/>
          <a:p>
            <a:r>
              <a:rPr lang="nl-BE" dirty="0"/>
              <a:t>dia 17</a:t>
            </a:r>
          </a:p>
        </p:txBody>
      </p:sp>
      <p:pic>
        <p:nvPicPr>
          <p:cNvPr id="12" name="Audio 11">
            <a:hlinkClick r:id="" action="ppaction://media"/>
            <a:extLst>
              <a:ext uri="{FF2B5EF4-FFF2-40B4-BE49-F238E27FC236}">
                <a16:creationId xmlns:a16="http://schemas.microsoft.com/office/drawing/2014/main" id="{E60ABC51-10BD-448B-9CCE-C7528188CF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98934" y="57617"/>
            <a:ext cx="487362" cy="487362"/>
          </a:xfrm>
          <a:prstGeom prst="rect">
            <a:avLst/>
          </a:prstGeom>
        </p:spPr>
      </p:pic>
    </p:spTree>
    <p:extLst>
      <p:ext uri="{BB962C8B-B14F-4D97-AF65-F5344CB8AC3E}">
        <p14:creationId xmlns:p14="http://schemas.microsoft.com/office/powerpoint/2010/main" val="1859857640"/>
      </p:ext>
    </p:extLst>
  </p:cSld>
  <p:clrMapOvr>
    <a:masterClrMapping/>
  </p:clrMapOvr>
  <mc:AlternateContent xmlns:mc="http://schemas.openxmlformats.org/markup-compatibility/2006" xmlns:p14="http://schemas.microsoft.com/office/powerpoint/2010/main">
    <mc:Choice Requires="p14">
      <p:transition spd="slow" p14:dur="2000" advTm="123037"/>
    </mc:Choice>
    <mc:Fallback xmlns="">
      <p:transition spd="slow" advTm="123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2972808D-6AB8-4ECF-9FBE-E56E39487D4D}"/>
              </a:ext>
            </a:extLst>
          </p:cNvPr>
          <p:cNvSpPr txBox="1"/>
          <p:nvPr/>
        </p:nvSpPr>
        <p:spPr>
          <a:xfrm>
            <a:off x="-22523" y="6471175"/>
            <a:ext cx="2476062" cy="369332"/>
          </a:xfrm>
          <a:prstGeom prst="rect">
            <a:avLst/>
          </a:prstGeom>
          <a:noFill/>
        </p:spPr>
        <p:txBody>
          <a:bodyPr wrap="none" rtlCol="0">
            <a:spAutoFit/>
          </a:bodyPr>
          <a:lstStyle/>
          <a:p>
            <a:r>
              <a:rPr lang="nl-BE" b="1" dirty="0">
                <a:solidFill>
                  <a:srgbClr val="FF0000"/>
                </a:solidFill>
              </a:rPr>
              <a:t>Maak oefening 10  p. 57</a:t>
            </a:r>
          </a:p>
        </p:txBody>
      </p:sp>
      <p:sp>
        <p:nvSpPr>
          <p:cNvPr id="7" name="Tekstvak 6">
            <a:extLst>
              <a:ext uri="{FF2B5EF4-FFF2-40B4-BE49-F238E27FC236}">
                <a16:creationId xmlns:a16="http://schemas.microsoft.com/office/drawing/2014/main" id="{4DE2A022-949F-4C75-986A-9120687B22E8}"/>
              </a:ext>
            </a:extLst>
          </p:cNvPr>
          <p:cNvSpPr txBox="1"/>
          <p:nvPr/>
        </p:nvSpPr>
        <p:spPr>
          <a:xfrm>
            <a:off x="45881" y="116632"/>
            <a:ext cx="756938" cy="369332"/>
          </a:xfrm>
          <a:prstGeom prst="rect">
            <a:avLst/>
          </a:prstGeom>
          <a:noFill/>
        </p:spPr>
        <p:txBody>
          <a:bodyPr wrap="none" rtlCol="0">
            <a:spAutoFit/>
          </a:bodyPr>
          <a:lstStyle/>
          <a:p>
            <a:r>
              <a:rPr lang="nl-BE" dirty="0"/>
              <a:t>dia 18</a:t>
            </a:r>
          </a:p>
        </p:txBody>
      </p:sp>
      <p:pic>
        <p:nvPicPr>
          <p:cNvPr id="3" name="Audio 2">
            <a:hlinkClick r:id="" action="ppaction://media"/>
            <a:extLst>
              <a:ext uri="{FF2B5EF4-FFF2-40B4-BE49-F238E27FC236}">
                <a16:creationId xmlns:a16="http://schemas.microsoft.com/office/drawing/2014/main" id="{9CF749FF-85AA-43C7-87F8-E9EA4AEE3B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60432" y="107379"/>
            <a:ext cx="487362" cy="487362"/>
          </a:xfrm>
          <a:prstGeom prst="rect">
            <a:avLst/>
          </a:prstGeom>
        </p:spPr>
      </p:pic>
    </p:spTree>
    <p:extLst>
      <p:ext uri="{BB962C8B-B14F-4D97-AF65-F5344CB8AC3E}">
        <p14:creationId xmlns:p14="http://schemas.microsoft.com/office/powerpoint/2010/main" val="3536712487"/>
      </p:ext>
    </p:extLst>
  </p:cSld>
  <p:clrMapOvr>
    <a:masterClrMapping/>
  </p:clrMapOvr>
  <mc:AlternateContent xmlns:mc="http://schemas.openxmlformats.org/markup-compatibility/2006" xmlns:p14="http://schemas.microsoft.com/office/powerpoint/2010/main">
    <mc:Choice Requires="p14">
      <p:transition spd="slow" p14:dur="2000" advTm="12419"/>
    </mc:Choice>
    <mc:Fallback xmlns="">
      <p:transition spd="slow" advTm="12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1.2|0.8|0.9|0.9|2.2|12.1|22.2|20|43.2|7.9"/>
</p:tagLst>
</file>

<file path=ppt/tags/tag2.xml><?xml version="1.0" encoding="utf-8"?>
<p:tagLst xmlns:a="http://schemas.openxmlformats.org/drawingml/2006/main" xmlns:r="http://schemas.openxmlformats.org/officeDocument/2006/relationships" xmlns:p="http://schemas.openxmlformats.org/presentationml/2006/main">
  <p:tag name="TIMING" val="|7.5|13.3|16.2|18.9"/>
</p:tagLst>
</file>

<file path=ppt/tags/tag3.xml><?xml version="1.0" encoding="utf-8"?>
<p:tagLst xmlns:a="http://schemas.openxmlformats.org/drawingml/2006/main" xmlns:r="http://schemas.openxmlformats.org/officeDocument/2006/relationships" xmlns:p="http://schemas.openxmlformats.org/presentationml/2006/main">
  <p:tag name="TIMING" val="|15.8|1|0.6|0.6|6.9|16.7|16.1|15.5"/>
</p:tagLst>
</file>

<file path=ppt/theme/theme1.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1378</TotalTime>
  <Words>193</Words>
  <Application>Microsoft Office PowerPoint</Application>
  <PresentationFormat>Diavoorstelling (4:3)</PresentationFormat>
  <Paragraphs>40</Paragraphs>
  <Slides>7</Slides>
  <Notes>0</Notes>
  <HiddenSlides>0</HiddenSlides>
  <MMClips>7</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7</vt:i4>
      </vt:variant>
    </vt:vector>
  </HeadingPairs>
  <TitlesOfParts>
    <vt:vector size="10" baseType="lpstr">
      <vt:lpstr>Arial</vt:lpstr>
      <vt:lpstr>Calibri</vt:lpstr>
      <vt:lpstr>Office-thema</vt:lpstr>
      <vt:lpstr>PowerPoint-presentatie</vt:lpstr>
      <vt:lpstr>Multiculturele samenleving</vt:lpstr>
      <vt:lpstr>Welvaartmaatschappij</vt:lpstr>
      <vt:lpstr>PowerPoint-presentatie</vt:lpstr>
      <vt:lpstr>PowerPoint-presentatie</vt:lpstr>
      <vt:lpstr>PowerPoint-presentatie</vt:lpstr>
      <vt:lpstr>PowerPoint-presentatie</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middeleeuwen</dc:title>
  <dc:creator>Ineke</dc:creator>
  <cp:lastModifiedBy>Ineke Van Hoeke</cp:lastModifiedBy>
  <cp:revision>121</cp:revision>
  <cp:lastPrinted>2020-05-19T10:44:34Z</cp:lastPrinted>
  <dcterms:created xsi:type="dcterms:W3CDTF">2017-04-23T05:43:04Z</dcterms:created>
  <dcterms:modified xsi:type="dcterms:W3CDTF">2020-05-20T12:42:30Z</dcterms:modified>
</cp:coreProperties>
</file>