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2" r:id="rId3"/>
    <p:sldId id="257" r:id="rId4"/>
    <p:sldId id="272" r:id="rId5"/>
    <p:sldId id="273" r:id="rId6"/>
    <p:sldId id="274" r:id="rId7"/>
    <p:sldId id="302" r:id="rId8"/>
    <p:sldId id="282" r:id="rId9"/>
    <p:sldId id="293" r:id="rId10"/>
    <p:sldId id="294" r:id="rId11"/>
    <p:sldId id="295" r:id="rId12"/>
    <p:sldId id="296" r:id="rId13"/>
  </p:sldIdLst>
  <p:sldSz cx="9144000" cy="6858000" type="screen4x3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37" autoAdjust="0"/>
  </p:normalViewPr>
  <p:slideViewPr>
    <p:cSldViewPr>
      <p:cViewPr varScale="1">
        <p:scale>
          <a:sx n="81" d="100"/>
          <a:sy n="81" d="100"/>
        </p:scale>
        <p:origin x="150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491B0-1628-4261-AF4E-29773871059D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8E0F9-83B0-432F-9BDC-B2764A6300B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143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B9AFD-2784-4492-8F00-7E4107E0565B}" type="datetimeFigureOut">
              <a:rPr lang="nl-BE" smtClean="0"/>
              <a:pPr/>
              <a:t>20/05/2020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DAA4-3E4D-4515-A689-E554AB6129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10.m4a"/><Relationship Id="rId7" Type="http://schemas.openxmlformats.org/officeDocument/2006/relationships/image" Target="../media/image31.jpe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tv.nl/video/de-kernramp-van-fukushima-een-van-de-grootste-natuurrampen-in-japan/" TargetMode="External"/><Relationship Id="rId3" Type="http://schemas.openxmlformats.org/officeDocument/2006/relationships/audio" Target="../media/media12.m4a"/><Relationship Id="rId7" Type="http://schemas.openxmlformats.org/officeDocument/2006/relationships/image" Target="../media/image36.jpe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35.jpeg"/><Relationship Id="rId11" Type="http://schemas.openxmlformats.org/officeDocument/2006/relationships/image" Target="../media/image1.pn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11" Type="http://schemas.openxmlformats.org/officeDocument/2006/relationships/image" Target="../media/image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hyperlink" Target="http://www.schooltv.nl/video/hoe-kwam-hitler-aan-de-macht-van-soldaat-tot-dictator/#q=hitler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schooltv.nl/video/het-klokhuis-verenigde-naties/#q=verenigde%20naties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hyperlink" Target="https://wikikids.nl/Verenigde_Naties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oltv.nl/video/het-begin-van-de-koude-oorlog-bijna-oorlog-tussen-oost-en-west/#q=koude%20oorlog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ikikids.nl/Berlijnse_Muur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Brusselse_metro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nl.wikipedia.org/wiki/Brussels_Airport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hyperlink" Target="http://www.kinderpleinen.nl/terrorisme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wikikids.nl/Terrorisme" TargetMode="Externa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8.m4a"/><Relationship Id="rId7" Type="http://schemas.openxmlformats.org/officeDocument/2006/relationships/image" Target="../media/image23.jpe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28.jpe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 </a:t>
            </a:r>
            <a:r>
              <a:rPr lang="nl-BE" b="1">
                <a:solidFill>
                  <a:srgbClr val="00B050"/>
                </a:solidFill>
              </a:rPr>
              <a:t>Onze </a:t>
            </a:r>
            <a:r>
              <a:rPr lang="nl-BE" b="1" dirty="0">
                <a:solidFill>
                  <a:srgbClr val="00B050"/>
                </a:solidFill>
              </a:rPr>
              <a:t>tijd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6625C16-19C4-452D-8E7D-4F8AF5D43344}"/>
              </a:ext>
            </a:extLst>
          </p:cNvPr>
          <p:cNvSpPr txBox="1"/>
          <p:nvPr/>
        </p:nvSpPr>
        <p:spPr>
          <a:xfrm>
            <a:off x="45881" y="1166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A782BA-387A-4215-B9E3-ED5E76A55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3861048"/>
            <a:ext cx="2193776" cy="2193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3"/>
    </mc:Choice>
    <mc:Fallback xmlns="">
      <p:transition spd="slow" advTm="2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nl-BE" dirty="0"/>
              <a:t>Technologische revolutie ! </a:t>
            </a:r>
          </a:p>
        </p:txBody>
      </p:sp>
      <p:pic>
        <p:nvPicPr>
          <p:cNvPr id="7" name="Afbeelding 6" descr="mechanisatie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000108"/>
            <a:ext cx="3727054" cy="2500330"/>
          </a:xfrm>
          <a:prstGeom prst="rect">
            <a:avLst/>
          </a:prstGeom>
        </p:spPr>
      </p:pic>
      <p:pic>
        <p:nvPicPr>
          <p:cNvPr id="8" name="Afbeelding 7" descr="melken_koeie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3857628"/>
            <a:ext cx="3643338" cy="2588688"/>
          </a:xfrm>
          <a:prstGeom prst="rect">
            <a:avLst/>
          </a:prstGeom>
        </p:spPr>
      </p:pic>
      <p:pic>
        <p:nvPicPr>
          <p:cNvPr id="9" name="Afbeelding 8" descr="Industrie-4-0-fig-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686" y="1071546"/>
            <a:ext cx="4448204" cy="296778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08344">
            <a:off x="-360111" y="2850070"/>
            <a:ext cx="9757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b="1" dirty="0">
                <a:solidFill>
                  <a:srgbClr val="FF0000"/>
                </a:solidFill>
              </a:rPr>
              <a:t>Productie door machines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923986" y="4640057"/>
            <a:ext cx="2098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/>
              <a:t>Kunststof </a:t>
            </a:r>
            <a:r>
              <a:rPr lang="nl-BE" dirty="0"/>
              <a:t> </a:t>
            </a:r>
          </a:p>
        </p:txBody>
      </p:sp>
      <p:pic>
        <p:nvPicPr>
          <p:cNvPr id="15" name="Afbeelding 14" descr="330px-Plastic_household_item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7752" y="5286388"/>
            <a:ext cx="2143140" cy="142876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158BCE7-DEAC-4BA9-96B9-49D319D59B0D}"/>
              </a:ext>
            </a:extLst>
          </p:cNvPr>
          <p:cNvSpPr txBox="1"/>
          <p:nvPr/>
        </p:nvSpPr>
        <p:spPr>
          <a:xfrm>
            <a:off x="45881" y="11663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10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1D50EA5-1ADB-41E2-B57F-B9FF4E7402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93158" y="48410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5"/>
    </mc:Choice>
    <mc:Fallback xmlns="">
      <p:transition spd="slow" advTm="48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nl-BE" dirty="0"/>
              <a:t>Technologische revolutie ! </a:t>
            </a:r>
          </a:p>
        </p:txBody>
      </p:sp>
      <p:pic>
        <p:nvPicPr>
          <p:cNvPr id="7" name="Afbeelding 6" descr="het-concept-van-de-wetenschapskennis-56845515.jpg"/>
          <p:cNvPicPr>
            <a:picLocks noChangeAspect="1"/>
          </p:cNvPicPr>
          <p:nvPr/>
        </p:nvPicPr>
        <p:blipFill>
          <a:blip r:embed="rId5"/>
          <a:srcRect b="11780"/>
          <a:stretch>
            <a:fillRect/>
          </a:stretch>
        </p:blipFill>
        <p:spPr>
          <a:xfrm>
            <a:off x="1857356" y="1000108"/>
            <a:ext cx="5377922" cy="507284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08344">
            <a:off x="718150" y="2940845"/>
            <a:ext cx="7625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b="1" dirty="0">
                <a:solidFill>
                  <a:srgbClr val="FF0000"/>
                </a:solidFill>
              </a:rPr>
              <a:t>wetenschapskennis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1CD4DF-3E52-4277-9CFC-367DEBABA178}"/>
              </a:ext>
            </a:extLst>
          </p:cNvPr>
          <p:cNvSpPr txBox="1"/>
          <p:nvPr/>
        </p:nvSpPr>
        <p:spPr>
          <a:xfrm>
            <a:off x="107504" y="6459765"/>
            <a:ext cx="307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Maak oefening 5 en 6 p. 53-54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E447F8B-DE6D-4354-864E-86DA7C8F1D74}"/>
              </a:ext>
            </a:extLst>
          </p:cNvPr>
          <p:cNvSpPr txBox="1"/>
          <p:nvPr/>
        </p:nvSpPr>
        <p:spPr>
          <a:xfrm>
            <a:off x="45881" y="11663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11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7702E7-53B5-4A35-B3CB-189D179FDA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5781" y="135802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4"/>
    </mc:Choice>
    <mc:Fallback xmlns="">
      <p:transition spd="slow" advTm="4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omputer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14348" y="142852"/>
            <a:ext cx="1071569" cy="1067782"/>
          </a:xfrm>
        </p:spPr>
      </p:pic>
      <p:pic>
        <p:nvPicPr>
          <p:cNvPr id="5" name="Afbeelding 4" descr="Simca-Aronde-P60-1300-19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1357298"/>
            <a:ext cx="1571636" cy="1037280"/>
          </a:xfrm>
          <a:prstGeom prst="rect">
            <a:avLst/>
          </a:prstGeom>
        </p:spPr>
      </p:pic>
      <p:pic>
        <p:nvPicPr>
          <p:cNvPr id="6" name="Afbeelding 5" descr="800px-ISS_after_completion_(as_of_June_2006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2571744"/>
            <a:ext cx="1785950" cy="1339463"/>
          </a:xfrm>
          <a:prstGeom prst="rect">
            <a:avLst/>
          </a:prstGeom>
        </p:spPr>
      </p:pic>
      <p:pic>
        <p:nvPicPr>
          <p:cNvPr id="8" name="Afbeelding 7" descr="media_xl_4124622.jp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58" y="4143380"/>
            <a:ext cx="2071702" cy="116865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7715272" y="571480"/>
            <a:ext cx="10001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70</a:t>
            </a:r>
          </a:p>
          <a:p>
            <a:endParaRPr lang="nl-BE" b="1" dirty="0"/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90</a:t>
            </a:r>
          </a:p>
          <a:p>
            <a:endParaRPr lang="nl-BE" b="1" dirty="0"/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50</a:t>
            </a:r>
          </a:p>
          <a:p>
            <a:endParaRPr lang="nl-BE" b="1" dirty="0"/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80</a:t>
            </a:r>
          </a:p>
          <a:p>
            <a:endParaRPr lang="nl-BE" b="1" dirty="0"/>
          </a:p>
          <a:p>
            <a:endParaRPr lang="nl-BE" b="1" dirty="0"/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60</a:t>
            </a:r>
          </a:p>
        </p:txBody>
      </p:sp>
      <p:pic>
        <p:nvPicPr>
          <p:cNvPr id="10" name="Afbeelding 9" descr="tv_jaren_5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158" y="5429264"/>
            <a:ext cx="1643074" cy="1299560"/>
          </a:xfrm>
          <a:prstGeom prst="rect">
            <a:avLst/>
          </a:prstGeom>
        </p:spPr>
      </p:pic>
      <p:cxnSp>
        <p:nvCxnSpPr>
          <p:cNvPr id="12" name="Rechte verbindingslijn met pijl 11"/>
          <p:cNvCxnSpPr/>
          <p:nvPr/>
        </p:nvCxnSpPr>
        <p:spPr>
          <a:xfrm>
            <a:off x="2000232" y="571480"/>
            <a:ext cx="5429288" cy="33575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>
            <a:off x="2143108" y="2000240"/>
            <a:ext cx="5429288" cy="335758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V="1">
            <a:off x="2428860" y="1928802"/>
            <a:ext cx="5143536" cy="135732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V="1">
            <a:off x="2714612" y="785794"/>
            <a:ext cx="4786346" cy="385765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V="1">
            <a:off x="2500298" y="3000372"/>
            <a:ext cx="5072098" cy="31432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44BA8D46-2CEB-4E60-80D0-3097288FD04F}"/>
              </a:ext>
            </a:extLst>
          </p:cNvPr>
          <p:cNvSpPr txBox="1"/>
          <p:nvPr/>
        </p:nvSpPr>
        <p:spPr>
          <a:xfrm>
            <a:off x="2025992" y="6488668"/>
            <a:ext cx="261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Maak oefening 7 p. 54-55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A32B8A7-AEC1-4FD0-945D-69A1894BCE98}"/>
              </a:ext>
            </a:extLst>
          </p:cNvPr>
          <p:cNvSpPr txBox="1"/>
          <p:nvPr/>
        </p:nvSpPr>
        <p:spPr>
          <a:xfrm>
            <a:off x="45881" y="11663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12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52F3F9A4-46C4-4579-9596-0DC8E1BCF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32" y="168500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3"/>
    </mc:Choice>
    <mc:Fallback xmlns="">
      <p:transition spd="slow" advTm="12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ijdsbal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30" y="3000372"/>
            <a:ext cx="8979370" cy="62674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CB3439B-EB89-4B1D-B535-520559C68059}"/>
              </a:ext>
            </a:extLst>
          </p:cNvPr>
          <p:cNvSpPr txBox="1"/>
          <p:nvPr/>
        </p:nvSpPr>
        <p:spPr>
          <a:xfrm>
            <a:off x="156448" y="6309320"/>
            <a:ext cx="2545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>
                <a:solidFill>
                  <a:srgbClr val="FF0000"/>
                </a:solidFill>
              </a:rPr>
              <a:t>Maak oefening 1 p. 52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03C146-1FC5-4643-B6CB-F9971FF7F54C}"/>
              </a:ext>
            </a:extLst>
          </p:cNvPr>
          <p:cNvSpPr txBox="1"/>
          <p:nvPr/>
        </p:nvSpPr>
        <p:spPr>
          <a:xfrm>
            <a:off x="45881" y="1166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2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AE347E7-40ED-48F9-98DF-A8A1C8362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8519" y="1811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23"/>
    </mc:Choice>
    <mc:Fallback xmlns="">
      <p:transition spd="slow" advTm="15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623795-06C4-4CA1-ABA9-8C42362D5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919" y="0"/>
            <a:ext cx="3010033" cy="3573016"/>
          </a:xfrm>
          <a:prstGeom prst="rect">
            <a:avLst/>
          </a:prstGeom>
        </p:spPr>
      </p:pic>
      <p:pic>
        <p:nvPicPr>
          <p:cNvPr id="10" name="Afbeelding 9" descr="fungo-1.bmp"/>
          <p:cNvPicPr>
            <a:picLocks noChangeAspect="1"/>
          </p:cNvPicPr>
          <p:nvPr/>
        </p:nvPicPr>
        <p:blipFill>
          <a:blip r:embed="rId5"/>
          <a:srcRect l="12294" r="13941"/>
          <a:stretch>
            <a:fillRect/>
          </a:stretch>
        </p:blipFill>
        <p:spPr>
          <a:xfrm>
            <a:off x="6254283" y="0"/>
            <a:ext cx="2889716" cy="3573016"/>
          </a:xfrm>
          <a:prstGeom prst="rect">
            <a:avLst/>
          </a:prstGeom>
        </p:spPr>
      </p:pic>
      <p:pic>
        <p:nvPicPr>
          <p:cNvPr id="11" name="Afbeelding 10" descr="vlag-verenigde-naties-united-nations-vlag.jpg"/>
          <p:cNvPicPr>
            <a:picLocks noChangeAspect="1"/>
          </p:cNvPicPr>
          <p:nvPr/>
        </p:nvPicPr>
        <p:blipFill rotWithShape="1">
          <a:blip r:embed="rId6"/>
          <a:srcRect l="15152" t="6634" r="12121" b="5130"/>
          <a:stretch/>
        </p:blipFill>
        <p:spPr>
          <a:xfrm>
            <a:off x="4788024" y="3643314"/>
            <a:ext cx="3972611" cy="3214686"/>
          </a:xfrm>
          <a:prstGeom prst="rect">
            <a:avLst/>
          </a:prstGeom>
        </p:spPr>
      </p:pic>
      <p:pic>
        <p:nvPicPr>
          <p:cNvPr id="12" name="Afbeelding 11" descr="logo_de-verenigde-naties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662" y="3643314"/>
            <a:ext cx="1463973" cy="793798"/>
          </a:xfrm>
          <a:prstGeom prst="rect">
            <a:avLst/>
          </a:prstGeom>
        </p:spPr>
      </p:pic>
      <p:pic>
        <p:nvPicPr>
          <p:cNvPr id="13" name="Afbeelding 12" descr="110813_15474_img-130811-003.onlineBild_131320074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3643314"/>
            <a:ext cx="4286249" cy="3214686"/>
          </a:xfrm>
          <a:prstGeom prst="rect">
            <a:avLst/>
          </a:prstGeom>
        </p:spPr>
      </p:pic>
      <p:pic>
        <p:nvPicPr>
          <p:cNvPr id="15" name="Afbeelding 14" descr="91128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" y="0"/>
            <a:ext cx="3096814" cy="357301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1B1A275-2C5C-46DC-927C-C210A9E03E6D}"/>
              </a:ext>
            </a:extLst>
          </p:cNvPr>
          <p:cNvSpPr txBox="1"/>
          <p:nvPr/>
        </p:nvSpPr>
        <p:spPr>
          <a:xfrm>
            <a:off x="179511" y="44624"/>
            <a:ext cx="896448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nl-BE" sz="2800" b="1" dirty="0">
                <a:solidFill>
                  <a:srgbClr val="FF0000"/>
                </a:solidFill>
              </a:rPr>
              <a:t>                                 2                                       3</a:t>
            </a:r>
          </a:p>
          <a:p>
            <a:pPr marL="342900" indent="-342900">
              <a:buAutoNum type="arabicPlain"/>
            </a:pPr>
            <a:endParaRPr lang="nl-BE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lain"/>
            </a:pPr>
            <a:endParaRPr lang="nl-BE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lain"/>
            </a:pPr>
            <a:endParaRPr lang="nl-BE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lain"/>
            </a:pPr>
            <a:endParaRPr lang="nl-BE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lain"/>
            </a:pPr>
            <a:endParaRPr lang="nl-BE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lain"/>
            </a:pPr>
            <a:endParaRPr lang="nl-BE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lain"/>
            </a:pPr>
            <a:endParaRPr lang="nl-BE" sz="2800" b="1" dirty="0">
              <a:solidFill>
                <a:srgbClr val="FF0000"/>
              </a:solidFill>
            </a:endParaRPr>
          </a:p>
          <a:p>
            <a:endParaRPr lang="nl-BE" sz="28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4"/>
            </a:pPr>
            <a:r>
              <a:rPr lang="nl-BE" sz="2800" b="1" dirty="0">
                <a:solidFill>
                  <a:srgbClr val="FF0000"/>
                </a:solidFill>
              </a:rPr>
              <a:t>                                                    5</a:t>
            </a:r>
          </a:p>
          <a:p>
            <a:pPr marL="514350" indent="-514350">
              <a:buAutoNum type="arabicPlain" startAt="4"/>
            </a:pPr>
            <a:endParaRPr lang="nl-BE" sz="2800" b="1" dirty="0">
              <a:solidFill>
                <a:srgbClr val="FF0000"/>
              </a:solidFill>
            </a:endParaRPr>
          </a:p>
          <a:p>
            <a:pPr marL="514350" indent="-514350">
              <a:buAutoNum type="arabicPlain" startAt="4"/>
            </a:pPr>
            <a:endParaRPr lang="nl-BE" sz="2800" b="1" dirty="0">
              <a:solidFill>
                <a:srgbClr val="FF0000"/>
              </a:solidFill>
            </a:endParaRPr>
          </a:p>
          <a:p>
            <a:endParaRPr lang="nl-BE" sz="2800" b="1" dirty="0">
              <a:solidFill>
                <a:srgbClr val="FF0000"/>
              </a:solidFill>
            </a:endParaRPr>
          </a:p>
          <a:p>
            <a:endParaRPr lang="nl-BE" sz="2800" b="1" dirty="0">
              <a:solidFill>
                <a:srgbClr val="FF0000"/>
              </a:solidFill>
            </a:endParaRPr>
          </a:p>
          <a:p>
            <a:pPr algn="r"/>
            <a:endParaRPr lang="nl-BE" sz="2000" b="1" dirty="0">
              <a:solidFill>
                <a:srgbClr val="FF0000"/>
              </a:solidFill>
            </a:endParaRPr>
          </a:p>
          <a:p>
            <a:r>
              <a:rPr lang="nl-BE" sz="2000" b="1" dirty="0">
                <a:solidFill>
                  <a:srgbClr val="FF0000"/>
                </a:solidFill>
              </a:rPr>
              <a:t>Maak oefening 2 p. 52</a:t>
            </a:r>
          </a:p>
          <a:p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10F72EE-0048-45F2-8F6A-7767817D5BEA}"/>
              </a:ext>
            </a:extLst>
          </p:cNvPr>
          <p:cNvSpPr txBox="1"/>
          <p:nvPr/>
        </p:nvSpPr>
        <p:spPr>
          <a:xfrm>
            <a:off x="8504079" y="653329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3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E2F2BC4-F195-4317-BD1D-61872A497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9238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09"/>
    </mc:Choice>
    <mc:Fallback xmlns="">
      <p:transition spd="slow" advTm="21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Einde WO II = begin ‘Onze tijd’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Tijdelijke aanduiding voor inhoud 12" descr="561201c7e3f36a986f3fa8f0fc1b0fdf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0" y="1214422"/>
            <a:ext cx="1928794" cy="2674620"/>
          </a:xfrm>
        </p:spPr>
      </p:pic>
      <p:pic>
        <p:nvPicPr>
          <p:cNvPr id="15" name="Afbeelding 14" descr="eliewiese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2866" y="1210703"/>
            <a:ext cx="4214842" cy="2651688"/>
          </a:xfrm>
          <a:prstGeom prst="rect">
            <a:avLst/>
          </a:prstGeom>
        </p:spPr>
      </p:pic>
      <p:pic>
        <p:nvPicPr>
          <p:cNvPr id="17" name="Afbeelding 16" descr="holocaust01-full.jpg"/>
          <p:cNvPicPr>
            <a:picLocks noChangeAspect="1"/>
          </p:cNvPicPr>
          <p:nvPr/>
        </p:nvPicPr>
        <p:blipFill>
          <a:blip r:embed="rId6"/>
          <a:srcRect l="11764"/>
          <a:stretch>
            <a:fillRect/>
          </a:stretch>
        </p:blipFill>
        <p:spPr>
          <a:xfrm>
            <a:off x="251520" y="3961187"/>
            <a:ext cx="3981062" cy="2851483"/>
          </a:xfrm>
          <a:prstGeom prst="rect">
            <a:avLst/>
          </a:prstGeom>
        </p:spPr>
      </p:pic>
      <p:pic>
        <p:nvPicPr>
          <p:cNvPr id="18" name="Afbeelding 17" descr="330px-Children_rounded_up_for_deportatio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1214422"/>
            <a:ext cx="2843808" cy="2662839"/>
          </a:xfrm>
          <a:prstGeom prst="rect">
            <a:avLst/>
          </a:prstGeom>
        </p:spPr>
      </p:pic>
      <p:pic>
        <p:nvPicPr>
          <p:cNvPr id="10" name="Tijdelijke aanduiding voor inhoud 9" descr="tijdstip-bekende-kusfoto-einde-woii-times-square-berekend.jpg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r="11047"/>
          <a:stretch>
            <a:fillRect/>
          </a:stretch>
        </p:blipFill>
        <p:spPr>
          <a:xfrm>
            <a:off x="4383152" y="3961187"/>
            <a:ext cx="4509328" cy="2851483"/>
          </a:xfrm>
        </p:spPr>
      </p:pic>
      <p:sp>
        <p:nvSpPr>
          <p:cNvPr id="19" name="Tekstvak 18"/>
          <p:cNvSpPr txBox="1"/>
          <p:nvPr/>
        </p:nvSpPr>
        <p:spPr>
          <a:xfrm>
            <a:off x="0" y="0"/>
            <a:ext cx="9244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hlinkClick r:id="rId9"/>
              </a:rPr>
              <a:t>http://www.schooltv.nl/video/hoe-kwam-hitler-aan-de-macht-van-soldaat-tot-dictator/#q=hitler</a:t>
            </a:r>
            <a:endParaRPr lang="nl-BE" dirty="0"/>
          </a:p>
          <a:p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BBD6F74-9F8D-4E32-A0F1-263D50BC560C}"/>
              </a:ext>
            </a:extLst>
          </p:cNvPr>
          <p:cNvSpPr txBox="1"/>
          <p:nvPr/>
        </p:nvSpPr>
        <p:spPr>
          <a:xfrm>
            <a:off x="0" y="36624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38C864-377B-4B0A-8DD2-49A8EB7452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324" t="10897" r="30173" b="6552"/>
          <a:stretch/>
        </p:blipFill>
        <p:spPr>
          <a:xfrm>
            <a:off x="0" y="3141490"/>
            <a:ext cx="732037" cy="747552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860AE59D-EE3D-441D-A667-30E896AE3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31"/>
    </mc:Choice>
    <mc:Fallback xmlns="">
      <p:transition spd="slow" advTm="28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Verenigde Naties</a:t>
            </a:r>
          </a:p>
        </p:txBody>
      </p:sp>
      <p:pic>
        <p:nvPicPr>
          <p:cNvPr id="10" name="Tijdelijke aanduiding voor inhoud 9" descr="vlag-verenigde-naties-united-nations-vlag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504" y="1467742"/>
            <a:ext cx="4040188" cy="2694774"/>
          </a:xfrm>
        </p:spPr>
      </p:pic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>
          <a:xfrm>
            <a:off x="4286248" y="1285860"/>
            <a:ext cx="5070511" cy="505461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nl-BE" sz="3300" b="1" dirty="0"/>
              <a:t>Universele verklaring voor </a:t>
            </a:r>
          </a:p>
          <a:p>
            <a:pPr>
              <a:buNone/>
            </a:pPr>
            <a:r>
              <a:rPr lang="nl-BE" sz="3300" b="1" dirty="0"/>
              <a:t>de rechten van de mens</a:t>
            </a:r>
          </a:p>
          <a:p>
            <a:endParaRPr lang="nl-BE" b="1" dirty="0"/>
          </a:p>
          <a:p>
            <a:r>
              <a:rPr lang="nl-BE" b="1" dirty="0"/>
              <a:t>Artikel 1</a:t>
            </a:r>
            <a:br>
              <a:rPr lang="nl-BE" dirty="0"/>
            </a:br>
            <a:r>
              <a:rPr lang="nl-BE" dirty="0"/>
              <a:t>Alle mensen worden vrij  en gelijkwaardig geboren.</a:t>
            </a:r>
          </a:p>
          <a:p>
            <a:pPr>
              <a:buNone/>
            </a:pPr>
            <a:endParaRPr lang="nl-BE" dirty="0"/>
          </a:p>
          <a:p>
            <a:r>
              <a:rPr lang="nl-BE" b="1" dirty="0"/>
              <a:t>Artikel 2 </a:t>
            </a:r>
            <a:r>
              <a:rPr lang="nl-BE" dirty="0"/>
              <a:t>De rechten gelden voor iedereen, ongeacht je leeftijd, je huidskleur, je geslacht, je godsdienst, je nationaliteit…</a:t>
            </a:r>
            <a:br>
              <a:rPr lang="nl-BE" dirty="0"/>
            </a:br>
            <a:endParaRPr lang="nl-BE" dirty="0"/>
          </a:p>
          <a:p>
            <a:r>
              <a:rPr lang="nl-BE" b="1" dirty="0"/>
              <a:t>Artikel 3</a:t>
            </a:r>
            <a:br>
              <a:rPr lang="nl-BE" dirty="0"/>
            </a:br>
            <a:r>
              <a:rPr lang="nl-BE" dirty="0"/>
              <a:t>Je hebt recht op leven in vrede en in veiligheid.</a:t>
            </a:r>
          </a:p>
          <a:p>
            <a:endParaRPr lang="nl-BE" dirty="0"/>
          </a:p>
          <a:p>
            <a:r>
              <a:rPr lang="nl-BE" dirty="0"/>
              <a:t>…</a:t>
            </a:r>
          </a:p>
          <a:p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1043608" y="4212620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193 landen zijn lid 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C7B9B0C-384E-4CE1-B078-A03A1236D064}"/>
              </a:ext>
            </a:extLst>
          </p:cNvPr>
          <p:cNvSpPr txBox="1"/>
          <p:nvPr/>
        </p:nvSpPr>
        <p:spPr>
          <a:xfrm>
            <a:off x="99457" y="6398696"/>
            <a:ext cx="13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Maak oef. 3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8F32FBC-1C7A-4745-82B6-BC1318CFE546}"/>
              </a:ext>
            </a:extLst>
          </p:cNvPr>
          <p:cNvSpPr/>
          <p:nvPr/>
        </p:nvSpPr>
        <p:spPr>
          <a:xfrm>
            <a:off x="104799" y="5948482"/>
            <a:ext cx="362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5"/>
              </a:rPr>
              <a:t>https://wikikids.nl/Verenigde_Naties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AF999F1-926F-4FBC-B594-4F303C74C04F}"/>
              </a:ext>
            </a:extLst>
          </p:cNvPr>
          <p:cNvSpPr txBox="1"/>
          <p:nvPr/>
        </p:nvSpPr>
        <p:spPr>
          <a:xfrm>
            <a:off x="45881" y="1166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5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3B00B6A-3FFF-40C1-B0B5-EDB350F65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12" y="4614634"/>
            <a:ext cx="1879450" cy="125296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08D8547E-EA0D-4440-8674-A8C053A9DC6F}"/>
              </a:ext>
            </a:extLst>
          </p:cNvPr>
          <p:cNvSpPr/>
          <p:nvPr/>
        </p:nvSpPr>
        <p:spPr>
          <a:xfrm>
            <a:off x="4286248" y="59254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>
                <a:hlinkClick r:id="rId7"/>
              </a:rPr>
              <a:t>https://schooltv.nl/video/het-klokhuis-verenigde-naties/#q=verenigde%20naties</a:t>
            </a:r>
            <a:endParaRPr lang="nl-BE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994F7E0-F528-42BF-921F-AD6C94221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17" y="97952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15"/>
    </mc:Choice>
    <mc:Fallback xmlns="">
      <p:transition spd="slow" advTm="15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Koude Oorlog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0034" y="1357298"/>
            <a:ext cx="5972188" cy="639762"/>
          </a:xfrm>
        </p:spPr>
        <p:txBody>
          <a:bodyPr>
            <a:normAutofit/>
          </a:bodyPr>
          <a:lstStyle/>
          <a:p>
            <a:r>
              <a:rPr lang="nl-BE" dirty="0"/>
              <a:t>De Verenigde Staten en de Sovjet-Unie</a:t>
            </a:r>
          </a:p>
        </p:txBody>
      </p:sp>
      <p:pic>
        <p:nvPicPr>
          <p:cNvPr id="10" name="Tijdelijke aanduiding voor inhoud 9" descr="518486a72e70d6a8d16be432d4e3e34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57818" y="1972069"/>
            <a:ext cx="3629028" cy="3369812"/>
          </a:xfrm>
        </p:spPr>
      </p:pic>
      <p:pic>
        <p:nvPicPr>
          <p:cNvPr id="12" name="Tijdelijke aanduiding voor inhoud 11" descr="399px-Cold_War_alliances_mid-1975.svg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2175732"/>
            <a:ext cx="5357818" cy="2739336"/>
          </a:xfrm>
        </p:spPr>
      </p:pic>
      <p:sp>
        <p:nvSpPr>
          <p:cNvPr id="13" name="Tekstvak 12"/>
          <p:cNvSpPr txBox="1"/>
          <p:nvPr/>
        </p:nvSpPr>
        <p:spPr>
          <a:xfrm>
            <a:off x="961674" y="5013765"/>
            <a:ext cx="3470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Communistisch blok (Sovjet-Unie) </a:t>
            </a:r>
          </a:p>
          <a:p>
            <a:r>
              <a:rPr lang="nl-BE" b="1" dirty="0">
                <a:solidFill>
                  <a:srgbClr val="0070C0"/>
                </a:solidFill>
              </a:rPr>
              <a:t>Kapitalistisch blok (Amerika)</a:t>
            </a:r>
          </a:p>
          <a:p>
            <a:r>
              <a:rPr lang="nl-BE" b="1" dirty="0">
                <a:solidFill>
                  <a:srgbClr val="00B050"/>
                </a:solidFill>
              </a:rPr>
              <a:t>Neutrale landen</a:t>
            </a:r>
          </a:p>
          <a:p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951768" y="5429264"/>
            <a:ext cx="24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Val Berlijnse muur: 1989</a:t>
            </a:r>
          </a:p>
        </p:txBody>
      </p:sp>
      <p:pic>
        <p:nvPicPr>
          <p:cNvPr id="8" name="Afbeelding 7" descr="52980848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285984" cy="162097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DFB25C3-ADF3-4AA2-BD92-427580B8F65B}"/>
              </a:ext>
            </a:extLst>
          </p:cNvPr>
          <p:cNvSpPr/>
          <p:nvPr/>
        </p:nvSpPr>
        <p:spPr>
          <a:xfrm>
            <a:off x="35406" y="6426164"/>
            <a:ext cx="341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7"/>
              </a:rPr>
              <a:t>https://wikikids.nl/Berlijnse_Muur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15299FD-1C34-4EA6-9911-9A2DCFCE809A}"/>
              </a:ext>
            </a:extLst>
          </p:cNvPr>
          <p:cNvSpPr txBox="1"/>
          <p:nvPr/>
        </p:nvSpPr>
        <p:spPr>
          <a:xfrm>
            <a:off x="45881" y="1166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6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3A8C33F-1554-4B39-8C76-274702E6FCFF}"/>
              </a:ext>
            </a:extLst>
          </p:cNvPr>
          <p:cNvSpPr/>
          <p:nvPr/>
        </p:nvSpPr>
        <p:spPr>
          <a:xfrm>
            <a:off x="3851920" y="57199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Extra</a:t>
            </a:r>
            <a:r>
              <a:rPr lang="nl-BE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</a:p>
          <a:p>
            <a:r>
              <a:rPr lang="nl-BE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https://schooltv.nl/video/het-begin-van-de-koude-oorlog-bijna-oorlog-tussen-oost-en-west/#q=koude%20oorlog</a:t>
            </a:r>
            <a:endParaRPr lang="nl-BE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7124144-A652-4CCD-A9C5-7D3CB0C63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3920" y="187255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34"/>
    </mc:Choice>
    <mc:Fallback xmlns="">
      <p:transition spd="slow" advTm="23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509BC-60A3-4873-86A5-116292D5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Terrorisme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DF96479-878D-4917-A8EF-D4C101C317E2}"/>
              </a:ext>
            </a:extLst>
          </p:cNvPr>
          <p:cNvSpPr/>
          <p:nvPr/>
        </p:nvSpPr>
        <p:spPr>
          <a:xfrm>
            <a:off x="163420" y="5877322"/>
            <a:ext cx="2981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4"/>
              </a:rPr>
              <a:t>https://wikikids.nl/Terrorisme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4E7310A-8A52-4ED0-A2C3-65F0B112AFC4}"/>
              </a:ext>
            </a:extLst>
          </p:cNvPr>
          <p:cNvSpPr/>
          <p:nvPr/>
        </p:nvSpPr>
        <p:spPr>
          <a:xfrm>
            <a:off x="163420" y="6214030"/>
            <a:ext cx="4060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5"/>
              </a:rPr>
              <a:t>http://www.kinderpleinen.nl/terrorisme/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C600A0-BBF3-4966-9F95-6AAC8562A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435202"/>
            <a:ext cx="3699851" cy="277367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F8D0266-9ABD-4A0D-A53E-1DDED17A17E5}"/>
              </a:ext>
            </a:extLst>
          </p:cNvPr>
          <p:cNvSpPr txBox="1"/>
          <p:nvPr/>
        </p:nvSpPr>
        <p:spPr>
          <a:xfrm>
            <a:off x="179512" y="4494311"/>
            <a:ext cx="8720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22 maart 2016 </a:t>
            </a:r>
          </a:p>
          <a:p>
            <a:r>
              <a:rPr lang="nl-BE" sz="1200" dirty="0"/>
              <a:t>In de vertrekhal van </a:t>
            </a:r>
            <a:r>
              <a:rPr lang="nl-BE" sz="1200" dirty="0">
                <a:hlinkClick r:id="rId7" tooltip="Brussels Airpor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Brussels Airport</a:t>
            </a:r>
            <a:r>
              <a:rPr lang="nl-BE" sz="1200" dirty="0"/>
              <a:t> bliezen twee zelfmoordterroristen zichzelf kort na elkaar op, een derde terrorist liet een bompakket </a:t>
            </a:r>
          </a:p>
          <a:p>
            <a:r>
              <a:rPr lang="nl-BE" sz="1200" dirty="0"/>
              <a:t>– dat niet ontplofte – achter en vluchtte. </a:t>
            </a:r>
          </a:p>
          <a:p>
            <a:r>
              <a:rPr lang="nl-BE" sz="1200" dirty="0"/>
              <a:t>Ruim een uur later blies een andere dader zich op in een </a:t>
            </a:r>
            <a:r>
              <a:rPr lang="nl-BE" sz="1200" dirty="0">
                <a:hlinkClick r:id="rId8" tooltip="Brusselse met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Brussels metrostel</a:t>
            </a:r>
            <a:r>
              <a:rPr lang="nl-BE" sz="1200" dirty="0"/>
              <a:t>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39444B0-1997-49DF-8DF4-80B9F2AC49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5936" y="1435202"/>
            <a:ext cx="4947736" cy="278310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9593812-3E30-4003-B616-9506223BB1A3}"/>
              </a:ext>
            </a:extLst>
          </p:cNvPr>
          <p:cNvSpPr txBox="1"/>
          <p:nvPr/>
        </p:nvSpPr>
        <p:spPr>
          <a:xfrm>
            <a:off x="179576" y="5601315"/>
            <a:ext cx="183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Maak oef. 4 p. 53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77A9E71-3CDF-4560-86F9-C021162EB4C9}"/>
              </a:ext>
            </a:extLst>
          </p:cNvPr>
          <p:cNvSpPr txBox="1"/>
          <p:nvPr/>
        </p:nvSpPr>
        <p:spPr>
          <a:xfrm>
            <a:off x="45881" y="1166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7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20EC1B0-1A65-4637-833D-812884F74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10757" y="5911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45"/>
    </mc:Choice>
    <mc:Fallback xmlns="">
      <p:transition spd="slow" advTm="13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nl-BE" dirty="0"/>
              <a:t>Technologische revolutie ! </a:t>
            </a:r>
          </a:p>
        </p:txBody>
      </p:sp>
      <p:pic>
        <p:nvPicPr>
          <p:cNvPr id="5" name="Afbeelding 4" descr="tv_jaren_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14356"/>
            <a:ext cx="3070922" cy="2428891"/>
          </a:xfrm>
          <a:prstGeom prst="rect">
            <a:avLst/>
          </a:prstGeom>
        </p:spPr>
      </p:pic>
      <p:pic>
        <p:nvPicPr>
          <p:cNvPr id="6" name="Afbeelding 5" descr="compu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3500438"/>
            <a:ext cx="3154418" cy="3143272"/>
          </a:xfrm>
          <a:prstGeom prst="rect">
            <a:avLst/>
          </a:prstGeom>
        </p:spPr>
      </p:pic>
      <p:pic>
        <p:nvPicPr>
          <p:cNvPr id="7" name="Afbeelding 6" descr="20130629-10345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350" y="2571744"/>
            <a:ext cx="5808650" cy="2418652"/>
          </a:xfrm>
          <a:prstGeom prst="rect">
            <a:avLst/>
          </a:prstGeom>
        </p:spPr>
      </p:pic>
      <p:pic>
        <p:nvPicPr>
          <p:cNvPr id="8" name="Afbeelding 7" descr="zoektocht-eerste-website-levert-pagina-1991.jpg"/>
          <p:cNvPicPr>
            <a:picLocks noChangeAspect="1"/>
          </p:cNvPicPr>
          <p:nvPr/>
        </p:nvPicPr>
        <p:blipFill>
          <a:blip r:embed="rId8"/>
          <a:srcRect r="16775" b="17419"/>
          <a:stretch>
            <a:fillRect/>
          </a:stretch>
        </p:blipFill>
        <p:spPr>
          <a:xfrm>
            <a:off x="4572000" y="857232"/>
            <a:ext cx="3071802" cy="1714512"/>
          </a:xfrm>
          <a:prstGeom prst="rect">
            <a:avLst/>
          </a:prstGeom>
        </p:spPr>
      </p:pic>
      <p:pic>
        <p:nvPicPr>
          <p:cNvPr id="9" name="Afbeelding 8" descr="WgDybwcTsf5OyUON.standar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3438" y="5107779"/>
            <a:ext cx="2333628" cy="1750221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08344">
            <a:off x="1105765" y="2941993"/>
            <a:ext cx="572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b="1" dirty="0">
                <a:solidFill>
                  <a:srgbClr val="FF0000"/>
                </a:solidFill>
              </a:rPr>
              <a:t>Communicatie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430326F-AB7B-4B08-9184-26405AB11709}"/>
              </a:ext>
            </a:extLst>
          </p:cNvPr>
          <p:cNvSpPr txBox="1"/>
          <p:nvPr/>
        </p:nvSpPr>
        <p:spPr>
          <a:xfrm>
            <a:off x="45881" y="1166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8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6A2390F-CF99-417A-B74E-33860CFBE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10757" y="113509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3"/>
    </mc:Choice>
    <mc:Fallback xmlns="">
      <p:transition spd="slow" advTm="5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nl-BE" dirty="0"/>
              <a:t>Technologische revolutie ! </a:t>
            </a:r>
          </a:p>
        </p:txBody>
      </p:sp>
      <p:pic>
        <p:nvPicPr>
          <p:cNvPr id="12" name="Afbeelding 11" descr="lw_je657ma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298" y="4071942"/>
            <a:ext cx="4192773" cy="2600326"/>
          </a:xfrm>
          <a:prstGeom prst="rect">
            <a:avLst/>
          </a:prstGeom>
        </p:spPr>
      </p:pic>
      <p:pic>
        <p:nvPicPr>
          <p:cNvPr id="13" name="Afbeelding 12" descr="FK5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96" y="1142984"/>
            <a:ext cx="4973010" cy="2559352"/>
          </a:xfrm>
          <a:prstGeom prst="rect">
            <a:avLst/>
          </a:prstGeom>
        </p:spPr>
      </p:pic>
      <p:pic>
        <p:nvPicPr>
          <p:cNvPr id="14" name="Afbeelding 13" descr="Simca-Aronde-P60-1300-196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1214422"/>
            <a:ext cx="3429024" cy="22631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08344">
            <a:off x="2083535" y="2941993"/>
            <a:ext cx="3774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b="1" dirty="0">
                <a:solidFill>
                  <a:srgbClr val="FF0000"/>
                </a:solidFill>
              </a:rPr>
              <a:t>transport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4F8952D-30B4-4B3D-B305-B46A5A43CA9E}"/>
              </a:ext>
            </a:extLst>
          </p:cNvPr>
          <p:cNvSpPr txBox="1"/>
          <p:nvPr/>
        </p:nvSpPr>
        <p:spPr>
          <a:xfrm>
            <a:off x="45881" y="11663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dia 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4233D0-DBFA-481E-9895-647771919E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1090" y="57617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5"/>
    </mc:Choice>
    <mc:Fallback xmlns="">
      <p:transition spd="slow" advTm="3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6|6|5|16.5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4|2.6|1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3.9|6.8|7.7|1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0.8|0.9|0.9|2.2|12.1|22.2|20|43.2|7.9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326</Words>
  <Application>Microsoft Office PowerPoint</Application>
  <PresentationFormat>Diavoorstelling (4:3)</PresentationFormat>
  <Paragraphs>92</Paragraphs>
  <Slides>12</Slides>
  <Notes>0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Office-thema</vt:lpstr>
      <vt:lpstr> Onze tijd</vt:lpstr>
      <vt:lpstr>PowerPoint-presentatie</vt:lpstr>
      <vt:lpstr>PowerPoint-presentatie</vt:lpstr>
      <vt:lpstr>Einde WO II = begin ‘Onze tijd’</vt:lpstr>
      <vt:lpstr>De Verenigde Naties</vt:lpstr>
      <vt:lpstr>De Koude Oorlog</vt:lpstr>
      <vt:lpstr>Terrorisme </vt:lpstr>
      <vt:lpstr>Technologische revolutie ! </vt:lpstr>
      <vt:lpstr>Technologische revolutie ! </vt:lpstr>
      <vt:lpstr>Technologische revolutie ! </vt:lpstr>
      <vt:lpstr>Technologische revolutie ! </vt:lpstr>
      <vt:lpstr>PowerPoint-presentatie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middeleeuwen</dc:title>
  <dc:creator>Ineke</dc:creator>
  <cp:lastModifiedBy>Ineke Van Hoeke</cp:lastModifiedBy>
  <cp:revision>121</cp:revision>
  <cp:lastPrinted>2020-05-19T10:44:34Z</cp:lastPrinted>
  <dcterms:created xsi:type="dcterms:W3CDTF">2017-04-23T05:43:04Z</dcterms:created>
  <dcterms:modified xsi:type="dcterms:W3CDTF">2020-05-20T12:41:07Z</dcterms:modified>
</cp:coreProperties>
</file>