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57" r:id="rId4"/>
    <p:sldId id="272" r:id="rId5"/>
    <p:sldId id="292" r:id="rId6"/>
    <p:sldId id="293" r:id="rId7"/>
    <p:sldId id="294" r:id="rId8"/>
    <p:sldId id="273" r:id="rId9"/>
    <p:sldId id="274" r:id="rId10"/>
    <p:sldId id="259" r:id="rId11"/>
    <p:sldId id="291" r:id="rId12"/>
    <p:sldId id="296" r:id="rId13"/>
    <p:sldId id="298" r:id="rId14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ke Van Hoeke" initials="IVH" lastIdx="1" clrIdx="0">
    <p:extLst>
      <p:ext uri="{19B8F6BF-5375-455C-9EA6-DF929625EA0E}">
        <p15:presenceInfo xmlns:p15="http://schemas.microsoft.com/office/powerpoint/2012/main" userId="45356476fdb92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1" d="100"/>
          <a:sy n="81" d="100"/>
        </p:scale>
        <p:origin x="8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491B0-1628-4261-AF4E-29773871059D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8E0F9-83B0-432F-9BDC-B2764A6300B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9AFD-2784-4492-8F00-7E4107E0565B}" type="datetimeFigureOut">
              <a:rPr lang="nl-BE" smtClean="0"/>
              <a:pPr/>
              <a:t>28/04/2020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DAA4-3E4D-4515-A689-E554AB61298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hyperlink" Target="https://schooltv.nl/video/hoe-kwam-hitler-aan-de-macht-van-soldaat-tot-dictator/#q=hitler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s://schooltv.nl/video/de-eerste-wereldoorlog-1914-1918-1/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 </a:t>
            </a:r>
            <a:r>
              <a:rPr lang="nl-BE" b="1" dirty="0">
                <a:solidFill>
                  <a:srgbClr val="00B050"/>
                </a:solidFill>
              </a:rPr>
              <a:t>De nieuwe tijden</a:t>
            </a:r>
            <a:br>
              <a:rPr lang="nl-BE" b="1" dirty="0">
                <a:solidFill>
                  <a:srgbClr val="00B050"/>
                </a:solidFill>
              </a:rPr>
            </a:br>
            <a:r>
              <a:rPr lang="nl-BE" b="1" dirty="0">
                <a:solidFill>
                  <a:srgbClr val="00B050"/>
                </a:solidFill>
              </a:rPr>
              <a:t>les 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ca. 1500 – ca. 1945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nl-BE" dirty="0"/>
              <a:t>Het volk aan de macht </a:t>
            </a:r>
          </a:p>
        </p:txBody>
      </p:sp>
      <p:pic>
        <p:nvPicPr>
          <p:cNvPr id="5" name="Tijdelijke aanduiding voor inhoud 4" descr="moulin-rouge.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3771900" cy="2926080"/>
          </a:xfrm>
        </p:spPr>
      </p:pic>
      <p:pic>
        <p:nvPicPr>
          <p:cNvPr id="6" name="Afbeelding 5" descr="revolu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3" y="928670"/>
            <a:ext cx="4302287" cy="2928958"/>
          </a:xfrm>
          <a:prstGeom prst="rect">
            <a:avLst/>
          </a:prstGeom>
        </p:spPr>
      </p:pic>
      <p:pic>
        <p:nvPicPr>
          <p:cNvPr id="7" name="Afbeelding 6" descr="BreakerBoy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3786214" cy="2689215"/>
          </a:xfrm>
          <a:prstGeom prst="rect">
            <a:avLst/>
          </a:prstGeom>
        </p:spPr>
      </p:pic>
      <p:pic>
        <p:nvPicPr>
          <p:cNvPr id="9" name="Afbeelding 8" descr="Lokeren AS.jpg"/>
          <p:cNvPicPr>
            <a:picLocks noChangeAspect="1"/>
          </p:cNvPicPr>
          <p:nvPr/>
        </p:nvPicPr>
        <p:blipFill>
          <a:blip r:embed="rId5"/>
          <a:srcRect b="16403"/>
          <a:stretch>
            <a:fillRect/>
          </a:stretch>
        </p:blipFill>
        <p:spPr>
          <a:xfrm>
            <a:off x="5572132" y="4000504"/>
            <a:ext cx="2357454" cy="2548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nieuwe tijd </a:t>
            </a:r>
            <a:br>
              <a:rPr lang="nl-BE" b="1" dirty="0"/>
            </a:br>
            <a:r>
              <a:rPr lang="nl-BE" b="1" dirty="0"/>
              <a:t>= </a:t>
            </a:r>
            <a:br>
              <a:rPr lang="nl-BE" b="1" dirty="0"/>
            </a:br>
            <a:r>
              <a:rPr lang="nl-BE" b="1" dirty="0"/>
              <a:t>tijd van de volkeren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3697295"/>
          </a:xfrm>
        </p:spPr>
        <p:txBody>
          <a:bodyPr/>
          <a:lstStyle/>
          <a:p>
            <a:r>
              <a:rPr lang="nl-BE" dirty="0"/>
              <a:t>Volkeren wouden ZELFSTANDIG zijn</a:t>
            </a:r>
          </a:p>
          <a:p>
            <a:r>
              <a:rPr lang="nl-BE" dirty="0"/>
              <a:t>mee BESLISSINGEN NEMEN</a:t>
            </a:r>
          </a:p>
          <a:p>
            <a:r>
              <a:rPr lang="nl-BE" dirty="0"/>
              <a:t>man krijgt INSPRAAK</a:t>
            </a:r>
          </a:p>
          <a:p>
            <a:r>
              <a:rPr lang="nl-BE" dirty="0"/>
              <a:t>DEMOCRATIE</a:t>
            </a:r>
          </a:p>
        </p:txBody>
      </p:sp>
      <p:pic>
        <p:nvPicPr>
          <p:cNvPr id="4" name="Afbeelding 3" descr="3143739214_1_2_VTFifcm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872651"/>
            <a:ext cx="3428992" cy="29853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2361104-4948-48C7-9514-D648719BD8FD}"/>
              </a:ext>
            </a:extLst>
          </p:cNvPr>
          <p:cNvSpPr txBox="1"/>
          <p:nvPr/>
        </p:nvSpPr>
        <p:spPr>
          <a:xfrm>
            <a:off x="179512" y="6354851"/>
            <a:ext cx="27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49 oef. 8 tekst lezen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2150" y="2590107"/>
            <a:ext cx="3643338" cy="857232"/>
          </a:xfrm>
        </p:spPr>
        <p:txBody>
          <a:bodyPr/>
          <a:lstStyle/>
          <a:p>
            <a:r>
              <a:rPr lang="nl-BE" b="1" dirty="0"/>
              <a:t>Oorlog</a:t>
            </a:r>
          </a:p>
        </p:txBody>
      </p:sp>
      <p:pic>
        <p:nvPicPr>
          <p:cNvPr id="10" name="Afbeelding 9" descr="200px-Nagasakib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7902" cy="2534524"/>
          </a:xfrm>
          <a:prstGeom prst="rect">
            <a:avLst/>
          </a:prstGeom>
        </p:spPr>
      </p:pic>
      <p:pic>
        <p:nvPicPr>
          <p:cNvPr id="12" name="Afbeelding 11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083" y="0"/>
            <a:ext cx="3051917" cy="2285992"/>
          </a:xfrm>
          <a:prstGeom prst="rect">
            <a:avLst/>
          </a:prstGeom>
        </p:spPr>
      </p:pic>
      <p:pic>
        <p:nvPicPr>
          <p:cNvPr id="13" name="Afbeelding 12" descr="WWI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6058"/>
            <a:ext cx="3436168" cy="1857388"/>
          </a:xfrm>
          <a:prstGeom prst="rect">
            <a:avLst/>
          </a:prstGeom>
        </p:spPr>
      </p:pic>
      <p:pic>
        <p:nvPicPr>
          <p:cNvPr id="14" name="Afbeelding 13" descr="1941-aanval-op-pearl-harbour-3.6.b9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3880"/>
            <a:ext cx="3071802" cy="1916537"/>
          </a:xfrm>
          <a:prstGeom prst="rect">
            <a:avLst/>
          </a:prstGeom>
        </p:spPr>
      </p:pic>
      <p:pic>
        <p:nvPicPr>
          <p:cNvPr id="15" name="Afbeelding 14" descr="AR-1945C-1.jpg"/>
          <p:cNvPicPr>
            <a:picLocks noChangeAspect="1"/>
          </p:cNvPicPr>
          <p:nvPr/>
        </p:nvPicPr>
        <p:blipFill>
          <a:blip r:embed="rId6"/>
          <a:srcRect t="21848"/>
          <a:stretch>
            <a:fillRect/>
          </a:stretch>
        </p:blipFill>
        <p:spPr>
          <a:xfrm>
            <a:off x="6092083" y="2447219"/>
            <a:ext cx="3003048" cy="2000240"/>
          </a:xfrm>
          <a:prstGeom prst="rect">
            <a:avLst/>
          </a:prstGeom>
        </p:spPr>
      </p:pic>
      <p:pic>
        <p:nvPicPr>
          <p:cNvPr id="16" name="Afbeelding 15" descr="qy67f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1802" y="4841553"/>
            <a:ext cx="2762256" cy="2016447"/>
          </a:xfrm>
          <a:prstGeom prst="rect">
            <a:avLst/>
          </a:prstGeom>
        </p:spPr>
      </p:pic>
      <p:pic>
        <p:nvPicPr>
          <p:cNvPr id="17" name="Afbeelding 16" descr="memorial-du-mardasson-1.jpg"/>
          <p:cNvPicPr>
            <a:picLocks noChangeAspect="1"/>
          </p:cNvPicPr>
          <p:nvPr/>
        </p:nvPicPr>
        <p:blipFill>
          <a:blip r:embed="rId8"/>
          <a:srcRect l="17773" t="6597" r="18750" b="20486"/>
          <a:stretch>
            <a:fillRect/>
          </a:stretch>
        </p:blipFill>
        <p:spPr>
          <a:xfrm>
            <a:off x="5937795" y="4786298"/>
            <a:ext cx="3206205" cy="2071702"/>
          </a:xfrm>
          <a:prstGeom prst="rect">
            <a:avLst/>
          </a:prstGeom>
        </p:spPr>
      </p:pic>
      <p:pic>
        <p:nvPicPr>
          <p:cNvPr id="18" name="Afbeelding 17" descr="340401008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7422" y="0"/>
            <a:ext cx="3624270" cy="228599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831297C-EE40-4AC4-8247-0C121DE4497B}"/>
              </a:ext>
            </a:extLst>
          </p:cNvPr>
          <p:cNvSpPr/>
          <p:nvPr/>
        </p:nvSpPr>
        <p:spPr>
          <a:xfrm>
            <a:off x="3856859" y="3545547"/>
            <a:ext cx="661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hlinkClick r:id="rId10"/>
              </a:rPr>
              <a:t>WO I</a:t>
            </a:r>
            <a:endParaRPr lang="nl-BE" b="1" dirty="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774EEFA3-E854-499D-AC1B-AF11CBB3A6BB}"/>
              </a:ext>
            </a:extLst>
          </p:cNvPr>
          <p:cNvSpPr/>
          <p:nvPr/>
        </p:nvSpPr>
        <p:spPr>
          <a:xfrm>
            <a:off x="4673819" y="3545547"/>
            <a:ext cx="98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>
                <a:hlinkClick r:id="rId11"/>
              </a:rPr>
              <a:t>WO II</a:t>
            </a:r>
            <a:endParaRPr lang="nl-BE" b="1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3BF7A02-6A3A-49AD-BC50-ABC99950E208}"/>
              </a:ext>
            </a:extLst>
          </p:cNvPr>
          <p:cNvSpPr txBox="1"/>
          <p:nvPr/>
        </p:nvSpPr>
        <p:spPr>
          <a:xfrm>
            <a:off x="6906199" y="6237312"/>
            <a:ext cx="234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50 oef. 9 maken</a:t>
            </a:r>
          </a:p>
          <a:p>
            <a:r>
              <a:rPr lang="nl-BE" dirty="0">
                <a:highlight>
                  <a:srgbClr val="FFFF00"/>
                </a:highlight>
              </a:rPr>
              <a:t>Wb. p. 51 oef. 10 lezen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9456A8F-8392-4885-A0CC-C47BDAD4D4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384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nl-BE" dirty="0">
                <a:highlight>
                  <a:srgbClr val="FFFF00"/>
                </a:highlight>
              </a:rPr>
              <a:t>Wb. p. 51 oef. 11 overnemen van correctiesleutel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D85244-A793-4840-A4A4-10C85EC0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501008"/>
            <a:ext cx="170702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6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ijdsba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958960"/>
            <a:ext cx="9144000" cy="638239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322A9CA-6E5E-446C-80BC-4ADCFC8A958F}"/>
              </a:ext>
            </a:extLst>
          </p:cNvPr>
          <p:cNvCxnSpPr/>
          <p:nvPr/>
        </p:nvCxnSpPr>
        <p:spPr>
          <a:xfrm flipV="1">
            <a:off x="7452320" y="3645024"/>
            <a:ext cx="648072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05FA9EDD-3CFC-426B-89D7-A3D84F7E4F78}"/>
              </a:ext>
            </a:extLst>
          </p:cNvPr>
          <p:cNvSpPr txBox="1"/>
          <p:nvPr/>
        </p:nvSpPr>
        <p:spPr>
          <a:xfrm>
            <a:off x="251520" y="6237312"/>
            <a:ext cx="23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46 oef. 1 maken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stoommachin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8799" r="9800" b="9524"/>
          <a:stretch>
            <a:fillRect/>
          </a:stretch>
        </p:blipFill>
        <p:spPr>
          <a:xfrm>
            <a:off x="6588224" y="3386877"/>
            <a:ext cx="2409487" cy="2474586"/>
          </a:xfrm>
        </p:spPr>
      </p:pic>
      <p:pic>
        <p:nvPicPr>
          <p:cNvPr id="11" name="Afbeelding 10" descr="revolut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" y="208877"/>
            <a:ext cx="3090521" cy="2103999"/>
          </a:xfrm>
          <a:prstGeom prst="rect">
            <a:avLst/>
          </a:prstGeom>
        </p:spPr>
      </p:pic>
      <p:pic>
        <p:nvPicPr>
          <p:cNvPr id="12" name="Afbeelding 11" descr="22qcbandfabriek1916gad10735_650.jpg"/>
          <p:cNvPicPr>
            <a:picLocks noChangeAspect="1"/>
          </p:cNvPicPr>
          <p:nvPr/>
        </p:nvPicPr>
        <p:blipFill rotWithShape="1">
          <a:blip r:embed="rId4"/>
          <a:srcRect l="8146" t="1963" r="29397"/>
          <a:stretch/>
        </p:blipFill>
        <p:spPr>
          <a:xfrm>
            <a:off x="73291" y="3493125"/>
            <a:ext cx="3404186" cy="2103999"/>
          </a:xfrm>
          <a:prstGeom prst="rect">
            <a:avLst/>
          </a:prstGeom>
        </p:spPr>
      </p:pic>
      <p:pic>
        <p:nvPicPr>
          <p:cNvPr id="13" name="Afbeelding 12" descr="Duitse mitrailleurgroep voor Verdun.jpg"/>
          <p:cNvPicPr>
            <a:picLocks noChangeAspect="1"/>
          </p:cNvPicPr>
          <p:nvPr/>
        </p:nvPicPr>
        <p:blipFill>
          <a:blip r:embed="rId5"/>
          <a:srcRect l="15419" t="8789" r="5556" b="12110"/>
          <a:stretch>
            <a:fillRect/>
          </a:stretch>
        </p:blipFill>
        <p:spPr>
          <a:xfrm>
            <a:off x="3165502" y="326708"/>
            <a:ext cx="3016037" cy="1986168"/>
          </a:xfrm>
          <a:prstGeom prst="rect">
            <a:avLst/>
          </a:prstGeom>
        </p:spPr>
      </p:pic>
      <p:pic>
        <p:nvPicPr>
          <p:cNvPr id="14" name="Afbeelding 13" descr="hitler-getty.jpg"/>
          <p:cNvPicPr>
            <a:picLocks noChangeAspect="1"/>
          </p:cNvPicPr>
          <p:nvPr/>
        </p:nvPicPr>
        <p:blipFill>
          <a:blip r:embed="rId6" cstate="print"/>
          <a:srcRect r="3905"/>
          <a:stretch>
            <a:fillRect/>
          </a:stretch>
        </p:blipFill>
        <p:spPr>
          <a:xfrm>
            <a:off x="3540570" y="3565348"/>
            <a:ext cx="2903637" cy="2266230"/>
          </a:xfrm>
          <a:prstGeom prst="rect">
            <a:avLst/>
          </a:prstGeom>
        </p:spPr>
      </p:pic>
      <p:pic>
        <p:nvPicPr>
          <p:cNvPr id="15" name="Afbeelding 14" descr="Anti-Slavery-Convention.jpg"/>
          <p:cNvPicPr>
            <a:picLocks noChangeAspect="1"/>
          </p:cNvPicPr>
          <p:nvPr/>
        </p:nvPicPr>
        <p:blipFill>
          <a:blip r:embed="rId7" cstate="print"/>
          <a:srcRect t="10301"/>
          <a:stretch>
            <a:fillRect/>
          </a:stretch>
        </p:blipFill>
        <p:spPr>
          <a:xfrm>
            <a:off x="6255005" y="541396"/>
            <a:ext cx="2815704" cy="155679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0604341-B7A1-4882-ADB0-BE055583BCE7}"/>
              </a:ext>
            </a:extLst>
          </p:cNvPr>
          <p:cNvSpPr txBox="1"/>
          <p:nvPr/>
        </p:nvSpPr>
        <p:spPr>
          <a:xfrm>
            <a:off x="251520" y="6237312"/>
            <a:ext cx="23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46 oef. 2 maken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Technische vernieuwingen</a:t>
            </a:r>
            <a:br>
              <a:rPr lang="nl-BE" dirty="0"/>
            </a:br>
            <a:r>
              <a:rPr lang="nl-BE" dirty="0"/>
              <a:t>INDUSTRIELE REVOLUTIE !!!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stoommachine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De stoomboot</a:t>
            </a:r>
          </a:p>
        </p:txBody>
      </p:sp>
      <p:pic>
        <p:nvPicPr>
          <p:cNvPr id="11" name="Tijdelijke aanduiding voor inhoud 10" descr="AA690BDA9520DA77F1285A136D7DE8F9-carels-stoommachine-in-braban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pic>
        <p:nvPicPr>
          <p:cNvPr id="12" name="Tijdelijke aanduiding voor inhoud 11" descr="lusitania.lar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4712" y="3133249"/>
            <a:ext cx="3962400" cy="20345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Technische vernieuwingen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stoomlocomotief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De steenkoolmijnen</a:t>
            </a:r>
          </a:p>
        </p:txBody>
      </p:sp>
      <p:pic>
        <p:nvPicPr>
          <p:cNvPr id="8" name="Tijdelijke aanduiding voor inhoud 7" descr="jn147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9512" y="2636912"/>
            <a:ext cx="4040188" cy="2706926"/>
          </a:xfrm>
        </p:spPr>
      </p:pic>
      <p:pic>
        <p:nvPicPr>
          <p:cNvPr id="10" name="Tijdelijke aanduiding voor inhoud 9" descr="demijnen-mijnwerker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995726"/>
            <a:ext cx="4041775" cy="2309586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341D1D8-714B-4707-A259-D09973F603BE}"/>
              </a:ext>
            </a:extLst>
          </p:cNvPr>
          <p:cNvSpPr txBox="1"/>
          <p:nvPr/>
        </p:nvSpPr>
        <p:spPr>
          <a:xfrm>
            <a:off x="323528" y="6112708"/>
            <a:ext cx="590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Bekijk zeker het filmpje op de website bij ‘De Stoommachine’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nl-BE" dirty="0"/>
              <a:t>Technische vernieuwingen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4040188" cy="639762"/>
          </a:xfrm>
        </p:spPr>
        <p:txBody>
          <a:bodyPr/>
          <a:lstStyle/>
          <a:p>
            <a:r>
              <a:rPr lang="nl-BE" dirty="0"/>
              <a:t>Fabrieken</a:t>
            </a:r>
          </a:p>
        </p:txBody>
      </p:sp>
      <p:pic>
        <p:nvPicPr>
          <p:cNvPr id="11" name="Tijdelijke aanduiding voor inhoud 10" descr="186599-a1aeca47e9868113960d647faff912df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3442997" cy="2630803"/>
          </a:xfrm>
        </p:spPr>
      </p:pic>
      <p:pic>
        <p:nvPicPr>
          <p:cNvPr id="12" name="Tijdelijke aanduiding voor inhoud 11" descr="ba425b39f30b1a13830a2feb9821947b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b="7557"/>
          <a:stretch>
            <a:fillRect/>
          </a:stretch>
        </p:blipFill>
        <p:spPr>
          <a:xfrm>
            <a:off x="4572000" y="4000504"/>
            <a:ext cx="4041775" cy="2621268"/>
          </a:xfrm>
        </p:spPr>
      </p:pic>
      <p:pic>
        <p:nvPicPr>
          <p:cNvPr id="14" name="Afbeelding 13" descr="fabrie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000636"/>
            <a:ext cx="3581400" cy="1615440"/>
          </a:xfrm>
          <a:prstGeom prst="rect">
            <a:avLst/>
          </a:prstGeom>
        </p:spPr>
      </p:pic>
      <p:pic>
        <p:nvPicPr>
          <p:cNvPr id="15" name="Afbeelding 14" descr="vlcsnap-2015-02-10-13h57m05s3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1285860"/>
            <a:ext cx="4572000" cy="25721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E82AFA3-4A4C-48C6-98A4-D2A9A2CB7A7C}"/>
              </a:ext>
            </a:extLst>
          </p:cNvPr>
          <p:cNvSpPr txBox="1"/>
          <p:nvPr/>
        </p:nvSpPr>
        <p:spPr>
          <a:xfrm>
            <a:off x="107504" y="99472"/>
            <a:ext cx="807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Bekijk de filmpjes op de website: werkomstandigheden door de industriële revolutie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Technische vernieuwingen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29642" cy="639762"/>
          </a:xfrm>
        </p:spPr>
        <p:txBody>
          <a:bodyPr/>
          <a:lstStyle/>
          <a:p>
            <a:r>
              <a:rPr lang="nl-BE" dirty="0"/>
              <a:t>De ijzerindustrie</a:t>
            </a:r>
          </a:p>
        </p:txBody>
      </p:sp>
      <p:pic>
        <p:nvPicPr>
          <p:cNvPr id="12" name="Tijdelijke aanduiding voor inhoud 11" descr="400px-SteelMill_interio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59632" y="2636912"/>
            <a:ext cx="5800728" cy="3248407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CE0E4C-6C3E-4DAD-B6D7-8A9606D3AD23}"/>
              </a:ext>
            </a:extLst>
          </p:cNvPr>
          <p:cNvSpPr txBox="1"/>
          <p:nvPr/>
        </p:nvSpPr>
        <p:spPr>
          <a:xfrm>
            <a:off x="251520" y="6237312"/>
            <a:ext cx="234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47 oef. 3 maken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42974" y="285728"/>
            <a:ext cx="8229600" cy="1143000"/>
          </a:xfrm>
        </p:spPr>
        <p:txBody>
          <a:bodyPr/>
          <a:lstStyle/>
          <a:p>
            <a:r>
              <a:rPr lang="nl-BE" dirty="0" err="1"/>
              <a:t>Raf</a:t>
            </a:r>
            <a:r>
              <a:rPr lang="nl-BE" dirty="0"/>
              <a:t> vertelt…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7744374" cy="849276"/>
          </a:xfrm>
        </p:spPr>
        <p:txBody>
          <a:bodyPr>
            <a:normAutofit/>
          </a:bodyPr>
          <a:lstStyle/>
          <a:p>
            <a:r>
              <a:rPr lang="nl-BE" b="0" dirty="0"/>
              <a:t>Lees de tekst en schrijf de nummers bij de juiste afbeelding.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225A23-4404-4C2A-AC52-FAE7A2F1A1D6}"/>
              </a:ext>
            </a:extLst>
          </p:cNvPr>
          <p:cNvSpPr txBox="1"/>
          <p:nvPr/>
        </p:nvSpPr>
        <p:spPr>
          <a:xfrm>
            <a:off x="467544" y="1571612"/>
            <a:ext cx="264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47-48 oef. 4 maken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7608CC9-7461-4A01-B4B9-75B0FED14DC0}"/>
              </a:ext>
            </a:extLst>
          </p:cNvPr>
          <p:cNvSpPr txBox="1"/>
          <p:nvPr/>
        </p:nvSpPr>
        <p:spPr>
          <a:xfrm>
            <a:off x="395536" y="2924944"/>
            <a:ext cx="264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48-49 oef. 5 maken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D2866AC8-CE0A-4AA8-938B-556F858D9C06}"/>
              </a:ext>
            </a:extLst>
          </p:cNvPr>
          <p:cNvSpPr txBox="1">
            <a:spLocks/>
          </p:cNvSpPr>
          <p:nvPr/>
        </p:nvSpPr>
        <p:spPr>
          <a:xfrm>
            <a:off x="467409" y="3294276"/>
            <a:ext cx="7744374" cy="8492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0" dirty="0"/>
              <a:t>Reken uit wat het gezin per week verdient. </a:t>
            </a:r>
          </a:p>
          <a:p>
            <a:r>
              <a:rPr lang="nl-BE" b="0" dirty="0"/>
              <a:t>Let op: week van 6 dagen!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ED3D793-8745-47E1-9AB7-B064660D0897}"/>
              </a:ext>
            </a:extLst>
          </p:cNvPr>
          <p:cNvSpPr txBox="1"/>
          <p:nvPr/>
        </p:nvSpPr>
        <p:spPr>
          <a:xfrm>
            <a:off x="433602" y="4647608"/>
            <a:ext cx="310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48-49 oef. 6 en 7 maken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8BAC7B2-6DEE-4FCB-90FA-19CD2798595F}"/>
              </a:ext>
            </a:extLst>
          </p:cNvPr>
          <p:cNvSpPr txBox="1"/>
          <p:nvPr/>
        </p:nvSpPr>
        <p:spPr>
          <a:xfrm>
            <a:off x="432452" y="5805264"/>
            <a:ext cx="1602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0000"/>
                </a:highlight>
              </a:rPr>
              <a:t>Alles verbeten!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Uitvindingen</a:t>
            </a:r>
          </a:p>
        </p:txBody>
      </p:sp>
      <p:pic>
        <p:nvPicPr>
          <p:cNvPr id="12" name="Tijdelijke aanduiding voor inhoud 11" descr="f6742e23b0b2d9fc815070db0ae04a4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8009" y="1194856"/>
            <a:ext cx="1295400" cy="2019300"/>
          </a:xfrm>
        </p:spPr>
      </p:pic>
      <p:pic>
        <p:nvPicPr>
          <p:cNvPr id="14" name="Tijdelijke aanduiding voor inhoud 13" descr="r8H1ze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51520" y="1196752"/>
            <a:ext cx="3500430" cy="1688310"/>
          </a:xfrm>
        </p:spPr>
      </p:pic>
      <p:pic>
        <p:nvPicPr>
          <p:cNvPr id="15" name="Afbeelding 14" descr="250px-Benz_au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284763"/>
            <a:ext cx="3312368" cy="2490900"/>
          </a:xfrm>
          <a:prstGeom prst="rect">
            <a:avLst/>
          </a:prstGeom>
        </p:spPr>
      </p:pic>
      <p:pic>
        <p:nvPicPr>
          <p:cNvPr id="17" name="Afbeelding 16" descr="220px-Bioscope.jpg"/>
          <p:cNvPicPr>
            <a:picLocks noChangeAspect="1"/>
          </p:cNvPicPr>
          <p:nvPr/>
        </p:nvPicPr>
        <p:blipFill>
          <a:blip r:embed="rId5"/>
          <a:srcRect b="6773"/>
          <a:stretch>
            <a:fillRect/>
          </a:stretch>
        </p:blipFill>
        <p:spPr>
          <a:xfrm>
            <a:off x="589297" y="3024344"/>
            <a:ext cx="2160240" cy="3011738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53B4DF0-1CC0-4CA4-A3DB-317437817599}"/>
              </a:ext>
            </a:extLst>
          </p:cNvPr>
          <p:cNvSpPr txBox="1"/>
          <p:nvPr/>
        </p:nvSpPr>
        <p:spPr>
          <a:xfrm>
            <a:off x="59889" y="6433393"/>
            <a:ext cx="371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Wb. p. 49 oef. 8 uitvindingen bekijken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3C84039-1C8E-42FB-BC48-AC49CD9FF53D}"/>
              </a:ext>
            </a:extLst>
          </p:cNvPr>
          <p:cNvSpPr txBox="1"/>
          <p:nvPr/>
        </p:nvSpPr>
        <p:spPr>
          <a:xfrm>
            <a:off x="4109755" y="6398696"/>
            <a:ext cx="481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Bekijk de filmpjes op de website bij ‘uitvindingen’.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242</Words>
  <Application>Microsoft Office PowerPoint</Application>
  <PresentationFormat>Diavoorstelling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Office-thema</vt:lpstr>
      <vt:lpstr> De nieuwe tijden les 2</vt:lpstr>
      <vt:lpstr>PowerPoint-presentatie</vt:lpstr>
      <vt:lpstr>PowerPoint-presentatie</vt:lpstr>
      <vt:lpstr>Technische vernieuwingen INDUSTRIELE REVOLUTIE !!!</vt:lpstr>
      <vt:lpstr>Technische vernieuwingen</vt:lpstr>
      <vt:lpstr>Technische vernieuwingen</vt:lpstr>
      <vt:lpstr>Technische vernieuwingen</vt:lpstr>
      <vt:lpstr>Raf vertelt…</vt:lpstr>
      <vt:lpstr>Uitvindingen</vt:lpstr>
      <vt:lpstr>Het volk aan de macht </vt:lpstr>
      <vt:lpstr>nieuwe tijd  =  tijd van de volkeren</vt:lpstr>
      <vt:lpstr>Oorlog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middeleeuwen</dc:title>
  <dc:creator>Ineke</dc:creator>
  <cp:lastModifiedBy>Ineke Van Hoeke</cp:lastModifiedBy>
  <cp:revision>72</cp:revision>
  <cp:lastPrinted>2020-04-28T14:18:59Z</cp:lastPrinted>
  <dcterms:created xsi:type="dcterms:W3CDTF">2017-04-23T05:43:04Z</dcterms:created>
  <dcterms:modified xsi:type="dcterms:W3CDTF">2020-04-28T14:20:31Z</dcterms:modified>
</cp:coreProperties>
</file>